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63" r:id="rId1"/>
  </p:sldMasterIdLst>
  <p:notesMasterIdLst>
    <p:notesMasterId r:id="rId18"/>
  </p:notesMasterIdLst>
  <p:sldIdLst>
    <p:sldId id="256" r:id="rId2"/>
    <p:sldId id="257" r:id="rId3"/>
    <p:sldId id="258" r:id="rId4"/>
    <p:sldId id="259" r:id="rId5"/>
    <p:sldId id="260" r:id="rId6"/>
    <p:sldId id="261" r:id="rId7"/>
    <p:sldId id="280" r:id="rId8"/>
    <p:sldId id="263" r:id="rId9"/>
    <p:sldId id="264" r:id="rId10"/>
    <p:sldId id="265" r:id="rId11"/>
    <p:sldId id="268" r:id="rId12"/>
    <p:sldId id="266" r:id="rId13"/>
    <p:sldId id="269" r:id="rId14"/>
    <p:sldId id="267" r:id="rId15"/>
    <p:sldId id="279" r:id="rId16"/>
    <p:sldId id="281" r:id="rId17"/>
  </p:sldIdLst>
  <p:sldSz cx="9144000" cy="5143500" type="screen16x9"/>
  <p:notesSz cx="9144000" cy="6858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
      <p:font typeface="Hind" panose="02000000000000000000" pitchFamily="2" charset="0"/>
      <p:regular r:id="rId29"/>
      <p:bold r:id="rId30"/>
    </p:embeddedFont>
    <p:embeddedFont>
      <p:font typeface="Roboto Slab" pitchFamily="2" charset="0"/>
      <p:regular r:id="rId31"/>
      <p:bold r:id="rId32"/>
    </p:embeddedFont>
    <p:embeddedFont>
      <p:font typeface="Source Sans Pro" panose="020B050303040302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A0385-59B7-4431-9EED-B7BFF1302A90}" v="14" dt="2023-10-06T18:45:37.912"/>
  </p1510:revLst>
</p1510:revInfo>
</file>

<file path=ppt/tableStyles.xml><?xml version="1.0" encoding="utf-8"?>
<a:tblStyleLst xmlns:a="http://schemas.openxmlformats.org/drawingml/2006/main" def="{5DDD4502-4A86-46F2-99C1-99CD752CC2CE}">
  <a:tblStyle styleId="{5DDD4502-4A86-46F2-99C1-99CD752CC2C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32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Chastain" userId="1af3af1b-efec-4e7e-93df-4218f3eab188" providerId="ADAL" clId="{759A0385-59B7-4431-9EED-B7BFF1302A90}"/>
    <pc:docChg chg="undo custSel modSld">
      <pc:chgData name="Kimberly Chastain" userId="1af3af1b-efec-4e7e-93df-4218f3eab188" providerId="ADAL" clId="{759A0385-59B7-4431-9EED-B7BFF1302A90}" dt="2023-10-10T21:15:39.167" v="252" actId="20577"/>
      <pc:docMkLst>
        <pc:docMk/>
      </pc:docMkLst>
      <pc:sldChg chg="modSp mod">
        <pc:chgData name="Kimberly Chastain" userId="1af3af1b-efec-4e7e-93df-4218f3eab188" providerId="ADAL" clId="{759A0385-59B7-4431-9EED-B7BFF1302A90}" dt="2023-10-10T21:15:39.167" v="252" actId="20577"/>
        <pc:sldMkLst>
          <pc:docMk/>
          <pc:sldMk cId="0" sldId="256"/>
        </pc:sldMkLst>
        <pc:spChg chg="mod">
          <ac:chgData name="Kimberly Chastain" userId="1af3af1b-efec-4e7e-93df-4218f3eab188" providerId="ADAL" clId="{759A0385-59B7-4431-9EED-B7BFF1302A90}" dt="2023-10-10T21:15:39.167" v="252" actId="20577"/>
          <ac:spMkLst>
            <pc:docMk/>
            <pc:sldMk cId="0" sldId="256"/>
            <ac:spMk id="5" creationId="{C363D0EE-E322-4079-8B74-A236489ADA17}"/>
          </ac:spMkLst>
        </pc:spChg>
      </pc:sldChg>
      <pc:sldChg chg="modSp mod">
        <pc:chgData name="Kimberly Chastain" userId="1af3af1b-efec-4e7e-93df-4218f3eab188" providerId="ADAL" clId="{759A0385-59B7-4431-9EED-B7BFF1302A90}" dt="2023-10-06T18:19:43.655" v="125" actId="20577"/>
        <pc:sldMkLst>
          <pc:docMk/>
          <pc:sldMk cId="0" sldId="263"/>
        </pc:sldMkLst>
        <pc:spChg chg="mod">
          <ac:chgData name="Kimberly Chastain" userId="1af3af1b-efec-4e7e-93df-4218f3eab188" providerId="ADAL" clId="{759A0385-59B7-4431-9EED-B7BFF1302A90}" dt="2023-10-06T18:19:43.655" v="125" actId="20577"/>
          <ac:spMkLst>
            <pc:docMk/>
            <pc:sldMk cId="0" sldId="263"/>
            <ac:spMk id="4" creationId="{21F52CCA-49F6-48BE-9BE1-3F0D78769350}"/>
          </ac:spMkLst>
        </pc:spChg>
      </pc:sldChg>
      <pc:sldChg chg="modSp mod">
        <pc:chgData name="Kimberly Chastain" userId="1af3af1b-efec-4e7e-93df-4218f3eab188" providerId="ADAL" clId="{759A0385-59B7-4431-9EED-B7BFF1302A90}" dt="2023-10-06T18:21:46.450" v="147" actId="20577"/>
        <pc:sldMkLst>
          <pc:docMk/>
          <pc:sldMk cId="0" sldId="264"/>
        </pc:sldMkLst>
        <pc:spChg chg="mod">
          <ac:chgData name="Kimberly Chastain" userId="1af3af1b-efec-4e7e-93df-4218f3eab188" providerId="ADAL" clId="{759A0385-59B7-4431-9EED-B7BFF1302A90}" dt="2023-10-06T18:21:46.450" v="147" actId="20577"/>
          <ac:spMkLst>
            <pc:docMk/>
            <pc:sldMk cId="0" sldId="264"/>
            <ac:spMk id="141" creationId="{00000000-0000-0000-0000-000000000000}"/>
          </ac:spMkLst>
        </pc:spChg>
      </pc:sldChg>
      <pc:sldChg chg="modSp mod">
        <pc:chgData name="Kimberly Chastain" userId="1af3af1b-efec-4e7e-93df-4218f3eab188" providerId="ADAL" clId="{759A0385-59B7-4431-9EED-B7BFF1302A90}" dt="2023-10-06T18:22:10.991" v="148" actId="1076"/>
        <pc:sldMkLst>
          <pc:docMk/>
          <pc:sldMk cId="0" sldId="265"/>
        </pc:sldMkLst>
        <pc:spChg chg="mod">
          <ac:chgData name="Kimberly Chastain" userId="1af3af1b-efec-4e7e-93df-4218f3eab188" providerId="ADAL" clId="{759A0385-59B7-4431-9EED-B7BFF1302A90}" dt="2023-10-06T18:22:10.991" v="148" actId="1076"/>
          <ac:spMkLst>
            <pc:docMk/>
            <pc:sldMk cId="0" sldId="265"/>
            <ac:spMk id="151" creationId="{00000000-0000-0000-0000-000000000000}"/>
          </ac:spMkLst>
        </pc:spChg>
      </pc:sldChg>
      <pc:sldChg chg="modSp mod">
        <pc:chgData name="Kimberly Chastain" userId="1af3af1b-efec-4e7e-93df-4218f3eab188" providerId="ADAL" clId="{759A0385-59B7-4431-9EED-B7BFF1302A90}" dt="2023-10-06T18:24:54.986" v="223" actId="20577"/>
        <pc:sldMkLst>
          <pc:docMk/>
          <pc:sldMk cId="0" sldId="266"/>
        </pc:sldMkLst>
        <pc:spChg chg="mod">
          <ac:chgData name="Kimberly Chastain" userId="1af3af1b-efec-4e7e-93df-4218f3eab188" providerId="ADAL" clId="{759A0385-59B7-4431-9EED-B7BFF1302A90}" dt="2023-10-06T18:24:54.986" v="223" actId="20577"/>
          <ac:spMkLst>
            <pc:docMk/>
            <pc:sldMk cId="0" sldId="266"/>
            <ac:spMk id="3" creationId="{86AA631B-95A9-4EE2-95DB-3087AD2B433D}"/>
          </ac:spMkLst>
        </pc:spChg>
        <pc:graphicFrameChg chg="mod">
          <ac:chgData name="Kimberly Chastain" userId="1af3af1b-efec-4e7e-93df-4218f3eab188" providerId="ADAL" clId="{759A0385-59B7-4431-9EED-B7BFF1302A90}" dt="2023-10-06T18:24:42.267" v="219" actId="20577"/>
          <ac:graphicFrameMkLst>
            <pc:docMk/>
            <pc:sldMk cId="0" sldId="266"/>
            <ac:graphicFrameMk id="164" creationId="{6010938A-8013-45F3-AD24-82C939F49A2C}"/>
          </ac:graphicFrameMkLst>
        </pc:graphicFrameChg>
      </pc:sldChg>
      <pc:sldChg chg="modSp mod">
        <pc:chgData name="Kimberly Chastain" userId="1af3af1b-efec-4e7e-93df-4218f3eab188" providerId="ADAL" clId="{759A0385-59B7-4431-9EED-B7BFF1302A90}" dt="2023-10-06T18:25:44.768" v="241" actId="20577"/>
        <pc:sldMkLst>
          <pc:docMk/>
          <pc:sldMk cId="0" sldId="267"/>
        </pc:sldMkLst>
        <pc:graphicFrameChg chg="modGraphic">
          <ac:chgData name="Kimberly Chastain" userId="1af3af1b-efec-4e7e-93df-4218f3eab188" providerId="ADAL" clId="{759A0385-59B7-4431-9EED-B7BFF1302A90}" dt="2023-10-06T18:25:44.768" v="241" actId="20577"/>
          <ac:graphicFrameMkLst>
            <pc:docMk/>
            <pc:sldMk cId="0" sldId="267"/>
            <ac:graphicFrameMk id="3" creationId="{0CB25CE1-F53F-4445-9265-624CC6D88528}"/>
          </ac:graphicFrameMkLst>
        </pc:graphicFrameChg>
      </pc:sldChg>
      <pc:sldChg chg="modSp mod">
        <pc:chgData name="Kimberly Chastain" userId="1af3af1b-efec-4e7e-93df-4218f3eab188" providerId="ADAL" clId="{759A0385-59B7-4431-9EED-B7BFF1302A90}" dt="2023-10-06T18:23:26.046" v="207" actId="122"/>
        <pc:sldMkLst>
          <pc:docMk/>
          <pc:sldMk cId="0" sldId="268"/>
        </pc:sldMkLst>
        <pc:spChg chg="mod">
          <ac:chgData name="Kimberly Chastain" userId="1af3af1b-efec-4e7e-93df-4218f3eab188" providerId="ADAL" clId="{759A0385-59B7-4431-9EED-B7BFF1302A90}" dt="2023-10-06T18:23:26.046" v="207" actId="122"/>
          <ac:spMkLst>
            <pc:docMk/>
            <pc:sldMk cId="0" sldId="268"/>
            <ac:spMk id="207" creationId="{00000000-0000-0000-0000-000000000000}"/>
          </ac:spMkLst>
        </pc:spChg>
      </pc:sldChg>
      <pc:sldChg chg="modSp mod">
        <pc:chgData name="Kimberly Chastain" userId="1af3af1b-efec-4e7e-93df-4218f3eab188" providerId="ADAL" clId="{759A0385-59B7-4431-9EED-B7BFF1302A90}" dt="2023-10-06T18:26:16.639" v="243" actId="20577"/>
        <pc:sldMkLst>
          <pc:docMk/>
          <pc:sldMk cId="0" sldId="279"/>
        </pc:sldMkLst>
        <pc:spChg chg="mod">
          <ac:chgData name="Kimberly Chastain" userId="1af3af1b-efec-4e7e-93df-4218f3eab188" providerId="ADAL" clId="{759A0385-59B7-4431-9EED-B7BFF1302A90}" dt="2023-10-06T18:26:16.639" v="243" actId="20577"/>
          <ac:spMkLst>
            <pc:docMk/>
            <pc:sldMk cId="0" sldId="279"/>
            <ac:spMk id="8" creationId="{D21883CF-2963-408E-A7AD-DC2A7DF6DB10}"/>
          </ac:spMkLst>
        </pc:spChg>
      </pc:sldChg>
      <pc:sldChg chg="modSp mod">
        <pc:chgData name="Kimberly Chastain" userId="1af3af1b-efec-4e7e-93df-4218f3eab188" providerId="ADAL" clId="{759A0385-59B7-4431-9EED-B7BFF1302A90}" dt="2023-10-06T18:07:59.948" v="49" actId="6549"/>
        <pc:sldMkLst>
          <pc:docMk/>
          <pc:sldMk cId="773178016" sldId="280"/>
        </pc:sldMkLst>
        <pc:spChg chg="mod">
          <ac:chgData name="Kimberly Chastain" userId="1af3af1b-efec-4e7e-93df-4218f3eab188" providerId="ADAL" clId="{759A0385-59B7-4431-9EED-B7BFF1302A90}" dt="2023-10-06T18:07:59.948" v="49" actId="6549"/>
          <ac:spMkLst>
            <pc:docMk/>
            <pc:sldMk cId="773178016" sldId="280"/>
            <ac:spMk id="2" creationId="{8A2EA3AF-78C8-4EA0-837A-7525C02ACBE4}"/>
          </ac:spMkLst>
        </pc:spChg>
      </pc:sldChg>
      <pc:sldChg chg="addSp modSp mod">
        <pc:chgData name="Kimberly Chastain" userId="1af3af1b-efec-4e7e-93df-4218f3eab188" providerId="ADAL" clId="{759A0385-59B7-4431-9EED-B7BFF1302A90}" dt="2023-10-06T18:46:16.864" v="250" actId="1076"/>
        <pc:sldMkLst>
          <pc:docMk/>
          <pc:sldMk cId="1812275194" sldId="281"/>
        </pc:sldMkLst>
        <pc:spChg chg="mod">
          <ac:chgData name="Kimberly Chastain" userId="1af3af1b-efec-4e7e-93df-4218f3eab188" providerId="ADAL" clId="{759A0385-59B7-4431-9EED-B7BFF1302A90}" dt="2023-10-06T18:46:13.919" v="249" actId="1076"/>
          <ac:spMkLst>
            <pc:docMk/>
            <pc:sldMk cId="1812275194" sldId="281"/>
            <ac:spMk id="375" creationId="{00000000-0000-0000-0000-000000000000}"/>
          </ac:spMkLst>
        </pc:spChg>
        <pc:spChg chg="mod">
          <ac:chgData name="Kimberly Chastain" userId="1af3af1b-efec-4e7e-93df-4218f3eab188" providerId="ADAL" clId="{759A0385-59B7-4431-9EED-B7BFF1302A90}" dt="2023-10-06T18:46:03.454" v="248"/>
          <ac:spMkLst>
            <pc:docMk/>
            <pc:sldMk cId="1812275194" sldId="281"/>
            <ac:spMk id="376" creationId="{00000000-0000-0000-0000-000000000000}"/>
          </ac:spMkLst>
        </pc:spChg>
        <pc:picChg chg="add mod">
          <ac:chgData name="Kimberly Chastain" userId="1af3af1b-efec-4e7e-93df-4218f3eab188" providerId="ADAL" clId="{759A0385-59B7-4431-9EED-B7BFF1302A90}" dt="2023-10-06T18:46:16.864" v="250" actId="1076"/>
          <ac:picMkLst>
            <pc:docMk/>
            <pc:sldMk cId="1812275194" sldId="281"/>
            <ac:picMk id="3" creationId="{0F18BCB6-E259-D1CC-27AA-68301782D9C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paulding.k12.ga.us/Page/1436" TargetMode="External"/><Relationship Id="rId2" Type="http://schemas.openxmlformats.org/officeDocument/2006/relationships/hyperlink" Target="https://www.paulding.k12.ga.us/Page/25699" TargetMode="External"/><Relationship Id="rId1" Type="http://schemas.openxmlformats.org/officeDocument/2006/relationships/hyperlink" Target="https://www.paulding.k12.ga.us/Page/45186"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paulding.k12.ga.us/Page/1436" TargetMode="External"/><Relationship Id="rId2" Type="http://schemas.openxmlformats.org/officeDocument/2006/relationships/hyperlink" Target="https://www.paulding.k12.ga.us/Page/25699" TargetMode="External"/><Relationship Id="rId1" Type="http://schemas.openxmlformats.org/officeDocument/2006/relationships/hyperlink" Target="https://www.paulding.k12.ga.us/Page/45186"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BCFD0-35BA-4E3A-88EA-DB3A30676D1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921AF33-8022-4057-BFB8-39BAD9FB1952}">
      <dgm:prSet/>
      <dgm:spPr/>
      <dgm:t>
        <a:bodyPr/>
        <a:lstStyle/>
        <a:p>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PCSD Family Engagement Plan</a:t>
          </a:r>
          <a:endParaRPr lang="en-US" dirty="0">
            <a:solidFill>
              <a:schemeClr val="tx1"/>
            </a:solidFill>
          </a:endParaRPr>
        </a:p>
      </dgm:t>
    </dgm:pt>
    <dgm:pt modelId="{EBB84485-5053-42DB-8CE5-1B7FCEAB4B31}" type="parTrans" cxnId="{1FCDBCB3-0AA9-4BC0-B3C4-262E4E8DE392}">
      <dgm:prSet/>
      <dgm:spPr/>
      <dgm:t>
        <a:bodyPr/>
        <a:lstStyle/>
        <a:p>
          <a:endParaRPr lang="en-US"/>
        </a:p>
      </dgm:t>
    </dgm:pt>
    <dgm:pt modelId="{2FC44A35-1A10-496A-A0FE-473848CE7147}" type="sibTrans" cxnId="{1FCDBCB3-0AA9-4BC0-B3C4-262E4E8DE392}">
      <dgm:prSet/>
      <dgm:spPr/>
      <dgm:t>
        <a:bodyPr/>
        <a:lstStyle/>
        <a:p>
          <a:endParaRPr lang="en-US"/>
        </a:p>
      </dgm:t>
    </dgm:pt>
    <dgm:pt modelId="{EB56B712-6405-476D-BF27-D47518BFE5E7}">
      <dgm:prSet/>
      <dgm:spPr/>
      <dgm:t>
        <a:bodyPr/>
        <a:lstStyle/>
        <a:p>
          <a:r>
            <a:rPr lang="en-US" dirty="0" err="1">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Panter</a:t>
          </a:r>
          <a:r>
            <a:rPr lang="en-US"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 Family Engagement Plan</a:t>
          </a:r>
          <a:endParaRPr lang="en-US" dirty="0">
            <a:solidFill>
              <a:schemeClr val="tx1"/>
            </a:solidFill>
          </a:endParaRPr>
        </a:p>
      </dgm:t>
    </dgm:pt>
    <dgm:pt modelId="{47C13513-8A6F-4449-A1A9-4474CB9704B1}" type="parTrans" cxnId="{E50AB3B5-506A-4AF1-85D0-E396D37BE8D2}">
      <dgm:prSet/>
      <dgm:spPr/>
      <dgm:t>
        <a:bodyPr/>
        <a:lstStyle/>
        <a:p>
          <a:endParaRPr lang="en-US"/>
        </a:p>
      </dgm:t>
    </dgm:pt>
    <dgm:pt modelId="{3E5C4F4B-D956-4F28-A1F7-D099D809223A}" type="sibTrans" cxnId="{E50AB3B5-506A-4AF1-85D0-E396D37BE8D2}">
      <dgm:prSet/>
      <dgm:spPr/>
      <dgm:t>
        <a:bodyPr/>
        <a:lstStyle/>
        <a:p>
          <a:endParaRPr lang="en-US"/>
        </a:p>
      </dgm:t>
    </dgm:pt>
    <dgm:pt modelId="{E8EA047B-D2C9-4F4A-B265-3D474691AC00}">
      <dgm:prSet custT="1"/>
      <dgm:spPr/>
      <dgm:t>
        <a:bodyPr/>
        <a:lstStyle/>
        <a:p>
          <a:r>
            <a:rPr lang="en-US" sz="2400" dirty="0" err="1">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Panter</a:t>
          </a:r>
          <a:r>
            <a:rPr lang="en-US" sz="24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  Compact</a:t>
          </a:r>
          <a:endParaRPr lang="en-US" sz="2400" dirty="0">
            <a:solidFill>
              <a:schemeClr val="tx1"/>
            </a:solidFill>
          </a:endParaRPr>
        </a:p>
      </dgm:t>
    </dgm:pt>
    <dgm:pt modelId="{56CCBB0A-6435-4B3E-A294-32F85528FD5E}" type="parTrans" cxnId="{9A016981-BD09-4C20-AC89-DA872CC8BFC1}">
      <dgm:prSet/>
      <dgm:spPr/>
      <dgm:t>
        <a:bodyPr/>
        <a:lstStyle/>
        <a:p>
          <a:endParaRPr lang="en-US"/>
        </a:p>
      </dgm:t>
    </dgm:pt>
    <dgm:pt modelId="{D44CEADA-F48A-4B2B-81E9-6C2DB7FF1472}" type="sibTrans" cxnId="{9A016981-BD09-4C20-AC89-DA872CC8BFC1}">
      <dgm:prSet/>
      <dgm:spPr/>
      <dgm:t>
        <a:bodyPr/>
        <a:lstStyle/>
        <a:p>
          <a:endParaRPr lang="en-US"/>
        </a:p>
      </dgm:t>
    </dgm:pt>
    <dgm:pt modelId="{FCADD2B3-0565-4B49-956B-936416766362}" type="pres">
      <dgm:prSet presAssocID="{51CBCFD0-35BA-4E3A-88EA-DB3A30676D14}" presName="hierChild1" presStyleCnt="0">
        <dgm:presLayoutVars>
          <dgm:chPref val="1"/>
          <dgm:dir/>
          <dgm:animOne val="branch"/>
          <dgm:animLvl val="lvl"/>
          <dgm:resizeHandles/>
        </dgm:presLayoutVars>
      </dgm:prSet>
      <dgm:spPr/>
    </dgm:pt>
    <dgm:pt modelId="{A242F838-18E4-48FE-9ED0-B126D72C092A}" type="pres">
      <dgm:prSet presAssocID="{5921AF33-8022-4057-BFB8-39BAD9FB1952}" presName="hierRoot1" presStyleCnt="0"/>
      <dgm:spPr/>
    </dgm:pt>
    <dgm:pt modelId="{C2E9A5D7-9721-41D5-94E9-03B4D8F41550}" type="pres">
      <dgm:prSet presAssocID="{5921AF33-8022-4057-BFB8-39BAD9FB1952}" presName="composite" presStyleCnt="0"/>
      <dgm:spPr/>
    </dgm:pt>
    <dgm:pt modelId="{4C50BF2F-9E78-4607-BA96-446C208C708D}" type="pres">
      <dgm:prSet presAssocID="{5921AF33-8022-4057-BFB8-39BAD9FB1952}" presName="background" presStyleLbl="node0" presStyleIdx="0" presStyleCnt="3"/>
      <dgm:spPr/>
    </dgm:pt>
    <dgm:pt modelId="{5128F549-A744-4761-8055-B03BCE1222DB}" type="pres">
      <dgm:prSet presAssocID="{5921AF33-8022-4057-BFB8-39BAD9FB1952}" presName="text" presStyleLbl="fgAcc0" presStyleIdx="0" presStyleCnt="3">
        <dgm:presLayoutVars>
          <dgm:chPref val="3"/>
        </dgm:presLayoutVars>
      </dgm:prSet>
      <dgm:spPr/>
    </dgm:pt>
    <dgm:pt modelId="{BD4E4ED1-CD08-4CBB-A975-B0935DEB6D23}" type="pres">
      <dgm:prSet presAssocID="{5921AF33-8022-4057-BFB8-39BAD9FB1952}" presName="hierChild2" presStyleCnt="0"/>
      <dgm:spPr/>
    </dgm:pt>
    <dgm:pt modelId="{4F0C40B1-6D9A-44A8-8951-F6FBE93B4415}" type="pres">
      <dgm:prSet presAssocID="{EB56B712-6405-476D-BF27-D47518BFE5E7}" presName="hierRoot1" presStyleCnt="0"/>
      <dgm:spPr/>
    </dgm:pt>
    <dgm:pt modelId="{F1981AF8-4BF3-42B3-9938-F7F8A22DC282}" type="pres">
      <dgm:prSet presAssocID="{EB56B712-6405-476D-BF27-D47518BFE5E7}" presName="composite" presStyleCnt="0"/>
      <dgm:spPr/>
    </dgm:pt>
    <dgm:pt modelId="{8B0F16A0-9939-4273-B649-C111AFDB09AE}" type="pres">
      <dgm:prSet presAssocID="{EB56B712-6405-476D-BF27-D47518BFE5E7}" presName="background" presStyleLbl="node0" presStyleIdx="1" presStyleCnt="3"/>
      <dgm:spPr/>
    </dgm:pt>
    <dgm:pt modelId="{4616CD40-9A67-498D-ACE8-D7C8098F1DE5}" type="pres">
      <dgm:prSet presAssocID="{EB56B712-6405-476D-BF27-D47518BFE5E7}" presName="text" presStyleLbl="fgAcc0" presStyleIdx="1" presStyleCnt="3">
        <dgm:presLayoutVars>
          <dgm:chPref val="3"/>
        </dgm:presLayoutVars>
      </dgm:prSet>
      <dgm:spPr/>
    </dgm:pt>
    <dgm:pt modelId="{F69C282E-37C0-4195-BBE9-F39D271D455E}" type="pres">
      <dgm:prSet presAssocID="{EB56B712-6405-476D-BF27-D47518BFE5E7}" presName="hierChild2" presStyleCnt="0"/>
      <dgm:spPr/>
    </dgm:pt>
    <dgm:pt modelId="{D804F05B-E2CC-4ECD-94BE-3225B53587AE}" type="pres">
      <dgm:prSet presAssocID="{E8EA047B-D2C9-4F4A-B265-3D474691AC00}" presName="hierRoot1" presStyleCnt="0"/>
      <dgm:spPr/>
    </dgm:pt>
    <dgm:pt modelId="{85091E2F-8F09-469C-9DC1-00CD974171DB}" type="pres">
      <dgm:prSet presAssocID="{E8EA047B-D2C9-4F4A-B265-3D474691AC00}" presName="composite" presStyleCnt="0"/>
      <dgm:spPr/>
    </dgm:pt>
    <dgm:pt modelId="{6373262E-06D5-4475-A325-7BB6F5317913}" type="pres">
      <dgm:prSet presAssocID="{E8EA047B-D2C9-4F4A-B265-3D474691AC00}" presName="background" presStyleLbl="node0" presStyleIdx="2" presStyleCnt="3"/>
      <dgm:spPr/>
    </dgm:pt>
    <dgm:pt modelId="{5B95DC5C-678E-4A6C-BD43-EC5C9F981AAC}" type="pres">
      <dgm:prSet presAssocID="{E8EA047B-D2C9-4F4A-B265-3D474691AC00}" presName="text" presStyleLbl="fgAcc0" presStyleIdx="2" presStyleCnt="3">
        <dgm:presLayoutVars>
          <dgm:chPref val="3"/>
        </dgm:presLayoutVars>
      </dgm:prSet>
      <dgm:spPr/>
    </dgm:pt>
    <dgm:pt modelId="{3BBB56A6-2297-484C-BA84-8737F726FB05}" type="pres">
      <dgm:prSet presAssocID="{E8EA047B-D2C9-4F4A-B265-3D474691AC00}" presName="hierChild2" presStyleCnt="0"/>
      <dgm:spPr/>
    </dgm:pt>
  </dgm:ptLst>
  <dgm:cxnLst>
    <dgm:cxn modelId="{5CC66443-8BF1-4BD9-8A6F-2836E06F3E5B}" type="presOf" srcId="{EB56B712-6405-476D-BF27-D47518BFE5E7}" destId="{4616CD40-9A67-498D-ACE8-D7C8098F1DE5}" srcOrd="0" destOrd="0" presId="urn:microsoft.com/office/officeart/2005/8/layout/hierarchy1"/>
    <dgm:cxn modelId="{D86F747E-C4D7-4EA0-AE17-6E1A7BBDDB9A}" type="presOf" srcId="{51CBCFD0-35BA-4E3A-88EA-DB3A30676D14}" destId="{FCADD2B3-0565-4B49-956B-936416766362}" srcOrd="0" destOrd="0" presId="urn:microsoft.com/office/officeart/2005/8/layout/hierarchy1"/>
    <dgm:cxn modelId="{9A016981-BD09-4C20-AC89-DA872CC8BFC1}" srcId="{51CBCFD0-35BA-4E3A-88EA-DB3A30676D14}" destId="{E8EA047B-D2C9-4F4A-B265-3D474691AC00}" srcOrd="2" destOrd="0" parTransId="{56CCBB0A-6435-4B3E-A294-32F85528FD5E}" sibTransId="{D44CEADA-F48A-4B2B-81E9-6C2DB7FF1472}"/>
    <dgm:cxn modelId="{228C759A-9698-4BC7-A381-5F9CF6F19508}" type="presOf" srcId="{5921AF33-8022-4057-BFB8-39BAD9FB1952}" destId="{5128F549-A744-4761-8055-B03BCE1222DB}" srcOrd="0" destOrd="0" presId="urn:microsoft.com/office/officeart/2005/8/layout/hierarchy1"/>
    <dgm:cxn modelId="{671A2CB2-2C2D-4727-A3A2-05A006B0CD6F}" type="presOf" srcId="{E8EA047B-D2C9-4F4A-B265-3D474691AC00}" destId="{5B95DC5C-678E-4A6C-BD43-EC5C9F981AAC}" srcOrd="0" destOrd="0" presId="urn:microsoft.com/office/officeart/2005/8/layout/hierarchy1"/>
    <dgm:cxn modelId="{1FCDBCB3-0AA9-4BC0-B3C4-262E4E8DE392}" srcId="{51CBCFD0-35BA-4E3A-88EA-DB3A30676D14}" destId="{5921AF33-8022-4057-BFB8-39BAD9FB1952}" srcOrd="0" destOrd="0" parTransId="{EBB84485-5053-42DB-8CE5-1B7FCEAB4B31}" sibTransId="{2FC44A35-1A10-496A-A0FE-473848CE7147}"/>
    <dgm:cxn modelId="{E50AB3B5-506A-4AF1-85D0-E396D37BE8D2}" srcId="{51CBCFD0-35BA-4E3A-88EA-DB3A30676D14}" destId="{EB56B712-6405-476D-BF27-D47518BFE5E7}" srcOrd="1" destOrd="0" parTransId="{47C13513-8A6F-4449-A1A9-4474CB9704B1}" sibTransId="{3E5C4F4B-D956-4F28-A1F7-D099D809223A}"/>
    <dgm:cxn modelId="{F6129213-C523-41FC-B333-AD0ADDCB6C10}" type="presParOf" srcId="{FCADD2B3-0565-4B49-956B-936416766362}" destId="{A242F838-18E4-48FE-9ED0-B126D72C092A}" srcOrd="0" destOrd="0" presId="urn:microsoft.com/office/officeart/2005/8/layout/hierarchy1"/>
    <dgm:cxn modelId="{E23412B4-D1E4-4430-B10E-68ADE1AD2931}" type="presParOf" srcId="{A242F838-18E4-48FE-9ED0-B126D72C092A}" destId="{C2E9A5D7-9721-41D5-94E9-03B4D8F41550}" srcOrd="0" destOrd="0" presId="urn:microsoft.com/office/officeart/2005/8/layout/hierarchy1"/>
    <dgm:cxn modelId="{5EA52CF8-C9F7-4A9F-93AF-2FDF06410960}" type="presParOf" srcId="{C2E9A5D7-9721-41D5-94E9-03B4D8F41550}" destId="{4C50BF2F-9E78-4607-BA96-446C208C708D}" srcOrd="0" destOrd="0" presId="urn:microsoft.com/office/officeart/2005/8/layout/hierarchy1"/>
    <dgm:cxn modelId="{B2C967EE-2233-4612-AB87-1B0C4D8DA333}" type="presParOf" srcId="{C2E9A5D7-9721-41D5-94E9-03B4D8F41550}" destId="{5128F549-A744-4761-8055-B03BCE1222DB}" srcOrd="1" destOrd="0" presId="urn:microsoft.com/office/officeart/2005/8/layout/hierarchy1"/>
    <dgm:cxn modelId="{3B96DDF1-2CE4-40EC-BB57-364FC47D0AF0}" type="presParOf" srcId="{A242F838-18E4-48FE-9ED0-B126D72C092A}" destId="{BD4E4ED1-CD08-4CBB-A975-B0935DEB6D23}" srcOrd="1" destOrd="0" presId="urn:microsoft.com/office/officeart/2005/8/layout/hierarchy1"/>
    <dgm:cxn modelId="{BE72886D-B4C1-4F62-86A0-E250F8B1EEF7}" type="presParOf" srcId="{FCADD2B3-0565-4B49-956B-936416766362}" destId="{4F0C40B1-6D9A-44A8-8951-F6FBE93B4415}" srcOrd="1" destOrd="0" presId="urn:microsoft.com/office/officeart/2005/8/layout/hierarchy1"/>
    <dgm:cxn modelId="{FEE192A4-B4D4-4F7B-8CFC-4A654D4D275D}" type="presParOf" srcId="{4F0C40B1-6D9A-44A8-8951-F6FBE93B4415}" destId="{F1981AF8-4BF3-42B3-9938-F7F8A22DC282}" srcOrd="0" destOrd="0" presId="urn:microsoft.com/office/officeart/2005/8/layout/hierarchy1"/>
    <dgm:cxn modelId="{74D00FBA-25A7-4831-8074-3327138B7AA0}" type="presParOf" srcId="{F1981AF8-4BF3-42B3-9938-F7F8A22DC282}" destId="{8B0F16A0-9939-4273-B649-C111AFDB09AE}" srcOrd="0" destOrd="0" presId="urn:microsoft.com/office/officeart/2005/8/layout/hierarchy1"/>
    <dgm:cxn modelId="{821CB22B-D527-4F67-B1E4-638EC2706543}" type="presParOf" srcId="{F1981AF8-4BF3-42B3-9938-F7F8A22DC282}" destId="{4616CD40-9A67-498D-ACE8-D7C8098F1DE5}" srcOrd="1" destOrd="0" presId="urn:microsoft.com/office/officeart/2005/8/layout/hierarchy1"/>
    <dgm:cxn modelId="{AFCB8481-3D11-40F0-A985-87A64F1B8B69}" type="presParOf" srcId="{4F0C40B1-6D9A-44A8-8951-F6FBE93B4415}" destId="{F69C282E-37C0-4195-BBE9-F39D271D455E}" srcOrd="1" destOrd="0" presId="urn:microsoft.com/office/officeart/2005/8/layout/hierarchy1"/>
    <dgm:cxn modelId="{EFE4DFE9-7749-41CA-8A7C-1AE5B8A563BD}" type="presParOf" srcId="{FCADD2B3-0565-4B49-956B-936416766362}" destId="{D804F05B-E2CC-4ECD-94BE-3225B53587AE}" srcOrd="2" destOrd="0" presId="urn:microsoft.com/office/officeart/2005/8/layout/hierarchy1"/>
    <dgm:cxn modelId="{995C5DFB-13EF-42A2-9797-73315D6B04BD}" type="presParOf" srcId="{D804F05B-E2CC-4ECD-94BE-3225B53587AE}" destId="{85091E2F-8F09-469C-9DC1-00CD974171DB}" srcOrd="0" destOrd="0" presId="urn:microsoft.com/office/officeart/2005/8/layout/hierarchy1"/>
    <dgm:cxn modelId="{DBCC8A38-3C84-4FA7-9F94-A2B987945E4A}" type="presParOf" srcId="{85091E2F-8F09-469C-9DC1-00CD974171DB}" destId="{6373262E-06D5-4475-A325-7BB6F5317913}" srcOrd="0" destOrd="0" presId="urn:microsoft.com/office/officeart/2005/8/layout/hierarchy1"/>
    <dgm:cxn modelId="{CE301261-52E5-4AB2-9274-1F4C0C0326EF}" type="presParOf" srcId="{85091E2F-8F09-469C-9DC1-00CD974171DB}" destId="{5B95DC5C-678E-4A6C-BD43-EC5C9F981AAC}" srcOrd="1" destOrd="0" presId="urn:microsoft.com/office/officeart/2005/8/layout/hierarchy1"/>
    <dgm:cxn modelId="{5D21DEED-7314-41C3-80CA-27AE61909765}" type="presParOf" srcId="{D804F05B-E2CC-4ECD-94BE-3225B53587AE}" destId="{3BBB56A6-2297-484C-BA84-8737F726FB0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0BF2F-9E78-4607-BA96-446C208C708D}">
      <dsp:nvSpPr>
        <dsp:cNvPr id="0" name=""/>
        <dsp:cNvSpPr/>
      </dsp:nvSpPr>
      <dsp:spPr>
        <a:xfrm>
          <a:off x="0" y="328175"/>
          <a:ext cx="2025252" cy="1286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8F549-A744-4761-8055-B03BCE1222DB}">
      <dsp:nvSpPr>
        <dsp:cNvPr id="0" name=""/>
        <dsp:cNvSpPr/>
      </dsp:nvSpPr>
      <dsp:spPr>
        <a:xfrm>
          <a:off x="225028" y="541951"/>
          <a:ext cx="2025252" cy="1286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PCSD Family Engagement Plan</a:t>
          </a:r>
          <a:endParaRPr lang="en-US" sz="2400" kern="1200" dirty="0">
            <a:solidFill>
              <a:schemeClr val="tx1"/>
            </a:solidFill>
          </a:endParaRPr>
        </a:p>
      </dsp:txBody>
      <dsp:txXfrm>
        <a:off x="262695" y="579618"/>
        <a:ext cx="1949918" cy="1210701"/>
      </dsp:txXfrm>
    </dsp:sp>
    <dsp:sp modelId="{8B0F16A0-9939-4273-B649-C111AFDB09AE}">
      <dsp:nvSpPr>
        <dsp:cNvPr id="0" name=""/>
        <dsp:cNvSpPr/>
      </dsp:nvSpPr>
      <dsp:spPr>
        <a:xfrm>
          <a:off x="2475308" y="328175"/>
          <a:ext cx="2025252" cy="1286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6CD40-9A67-498D-ACE8-D7C8098F1DE5}">
      <dsp:nvSpPr>
        <dsp:cNvPr id="0" name=""/>
        <dsp:cNvSpPr/>
      </dsp:nvSpPr>
      <dsp:spPr>
        <a:xfrm>
          <a:off x="2700336" y="541951"/>
          <a:ext cx="2025252" cy="1286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Panter</a:t>
          </a:r>
          <a:r>
            <a:rPr lang="en-US" sz="24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 Family Engagement Plan</a:t>
          </a:r>
          <a:endParaRPr lang="en-US" sz="2400" kern="1200" dirty="0">
            <a:solidFill>
              <a:schemeClr val="tx1"/>
            </a:solidFill>
          </a:endParaRPr>
        </a:p>
      </dsp:txBody>
      <dsp:txXfrm>
        <a:off x="2738003" y="579618"/>
        <a:ext cx="1949918" cy="1210701"/>
      </dsp:txXfrm>
    </dsp:sp>
    <dsp:sp modelId="{6373262E-06D5-4475-A325-7BB6F5317913}">
      <dsp:nvSpPr>
        <dsp:cNvPr id="0" name=""/>
        <dsp:cNvSpPr/>
      </dsp:nvSpPr>
      <dsp:spPr>
        <a:xfrm>
          <a:off x="4950616" y="328175"/>
          <a:ext cx="2025252" cy="1286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5DC5C-678E-4A6C-BD43-EC5C9F981AAC}">
      <dsp:nvSpPr>
        <dsp:cNvPr id="0" name=""/>
        <dsp:cNvSpPr/>
      </dsp:nvSpPr>
      <dsp:spPr>
        <a:xfrm>
          <a:off x="5175644" y="541951"/>
          <a:ext cx="2025252" cy="1286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Panter</a:t>
          </a:r>
          <a:r>
            <a:rPr lang="en-US" sz="24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  Compact</a:t>
          </a:r>
          <a:endParaRPr lang="en-US" sz="2400" kern="1200" dirty="0">
            <a:solidFill>
              <a:schemeClr val="tx1"/>
            </a:solidFill>
          </a:endParaRPr>
        </a:p>
      </dsp:txBody>
      <dsp:txXfrm>
        <a:off x="5213311" y="579618"/>
        <a:ext cx="1949918" cy="12107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morning and Welcome. Introduce yourself.  Please sign in by typing your name in the chat box.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5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5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da085fb6_582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da085fb6_582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6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6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Post feedback link in chat box and post on </a:t>
            </a:r>
            <a:r>
              <a:rPr lang="en-US" dirty="0" err="1"/>
              <a:t>Panter</a:t>
            </a:r>
            <a:r>
              <a:rPr lang="en-US"/>
              <a:t> Website. </a:t>
            </a:r>
            <a:endParaRPr dirty="0"/>
          </a:p>
        </p:txBody>
      </p:sp>
    </p:spTree>
    <p:extLst>
      <p:ext uri="{BB962C8B-B14F-4D97-AF65-F5344CB8AC3E}">
        <p14:creationId xmlns:p14="http://schemas.microsoft.com/office/powerpoint/2010/main" val="374704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544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3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75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8104545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34332495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Tree>
    <p:extLst>
      <p:ext uri="{BB962C8B-B14F-4D97-AF65-F5344CB8AC3E}">
        <p14:creationId xmlns:p14="http://schemas.microsoft.com/office/powerpoint/2010/main" val="2638024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82221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extLst>
      <p:ext uri="{BB962C8B-B14F-4D97-AF65-F5344CB8AC3E}">
        <p14:creationId xmlns:p14="http://schemas.microsoft.com/office/powerpoint/2010/main" val="1758042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074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42508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15128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138186650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6813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7810929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32880204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35771321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4855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B61BEF0D-F0BB-DE4B-95CE-6DB70DBA9567}" type="datetimeFigureOut">
              <a:rPr lang="en-US" smtClean="0"/>
              <a:pPr/>
              <a:t>10/10/2023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5438064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02911871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B61BEF0D-F0BB-DE4B-95CE-6DB70DBA9567}" type="datetimeFigureOut">
              <a:rPr lang="en-US" smtClean="0"/>
              <a:pPr/>
              <a:t>10/10/2023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14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ransition>
    <p:fade thruBlk="1"/>
  </p:transition>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doe.org/Technology-Services/SLDS/Pages/SLDS-Parent-Portal.aspx"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ulding.k12.ga.us/cms/lib/GA01903603/Centricity/Domain/194/ES%20Assessment%20Calendar%2023%2024%20-%20Update%202023%2009%2005.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aulding.k12.ga.us/cms/lib/GA01903603/Centricity/Domain/211/LEA%20PFEP%20FY20%20Final.pdf" TargetMode="Externa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kchastain@paulding.k12.ga.u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grades.georgia.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eorgiastandards.org/Georgia-Standard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026" name="Picture 2" descr="Paulding County School District Logo">
            <a:extLst>
              <a:ext uri="{FF2B5EF4-FFF2-40B4-BE49-F238E27FC236}">
                <a16:creationId xmlns:a16="http://schemas.microsoft.com/office/drawing/2014/main" id="{DD307641-2206-4DFD-9A4A-03C78289F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608" y="111043"/>
            <a:ext cx="1251899" cy="9997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37A800A-AE9D-4F41-8991-984B4D0D6876}"/>
              </a:ext>
            </a:extLst>
          </p:cNvPr>
          <p:cNvSpPr/>
          <p:nvPr/>
        </p:nvSpPr>
        <p:spPr>
          <a:xfrm>
            <a:off x="1745134" y="1518946"/>
            <a:ext cx="5653727" cy="646331"/>
          </a:xfrm>
          <a:prstGeom prst="rect">
            <a:avLst/>
          </a:prstGeom>
        </p:spPr>
        <p:txBody>
          <a:bodyPr wrap="none">
            <a:spAutoFit/>
          </a:bodyPr>
          <a:lstStyle/>
          <a:p>
            <a:r>
              <a:rPr lang="en-US" sz="3600" dirty="0">
                <a:solidFill>
                  <a:schemeClr val="accent1"/>
                </a:solidFill>
              </a:rPr>
              <a:t>Annual Title I Parent Meeting</a:t>
            </a:r>
          </a:p>
        </p:txBody>
      </p:sp>
      <p:sp>
        <p:nvSpPr>
          <p:cNvPr id="5" name="Rectangle 4">
            <a:extLst>
              <a:ext uri="{FF2B5EF4-FFF2-40B4-BE49-F238E27FC236}">
                <a16:creationId xmlns:a16="http://schemas.microsoft.com/office/drawing/2014/main" id="{C363D0EE-E322-4079-8B74-A236489ADA17}"/>
              </a:ext>
            </a:extLst>
          </p:cNvPr>
          <p:cNvSpPr/>
          <p:nvPr/>
        </p:nvSpPr>
        <p:spPr>
          <a:xfrm>
            <a:off x="2285997" y="2293894"/>
            <a:ext cx="4572000" cy="2246769"/>
          </a:xfrm>
          <a:prstGeom prst="rect">
            <a:avLst/>
          </a:prstGeom>
        </p:spPr>
        <p:txBody>
          <a:bodyPr>
            <a:spAutoFit/>
          </a:bodyPr>
          <a:lstStyle/>
          <a:p>
            <a:pPr algn="ctr"/>
            <a:r>
              <a:rPr lang="en-US" sz="3600" kern="1200" dirty="0">
                <a:solidFill>
                  <a:schemeClr val="tx1"/>
                </a:solidFill>
                <a:cs typeface="Aharoni" panose="02010803020104030203" pitchFamily="2" charset="-79"/>
              </a:rPr>
              <a:t>2023-2024 </a:t>
            </a:r>
            <a:br>
              <a:rPr lang="en-US" sz="8000" kern="1200" dirty="0">
                <a:solidFill>
                  <a:schemeClr val="tx1"/>
                </a:solidFill>
                <a:cs typeface="Aharoni" panose="02010803020104030203" pitchFamily="2" charset="-79"/>
              </a:rPr>
            </a:br>
            <a:r>
              <a:rPr lang="en-US" kern="1200" dirty="0" err="1">
                <a:cs typeface="Aharoni" panose="02010803020104030203" pitchFamily="2" charset="-79"/>
              </a:rPr>
              <a:t>Panter</a:t>
            </a:r>
            <a:r>
              <a:rPr lang="en-US" kern="1200" dirty="0">
                <a:cs typeface="Aharoni" panose="02010803020104030203" pitchFamily="2" charset="-79"/>
              </a:rPr>
              <a:t> Elementary </a:t>
            </a:r>
          </a:p>
          <a:p>
            <a:pPr algn="ctr"/>
            <a:r>
              <a:rPr lang="en-US" sz="1600" dirty="0">
                <a:cs typeface="Aharoni" panose="02010803020104030203" pitchFamily="2" charset="-79"/>
              </a:rPr>
              <a:t>190 </a:t>
            </a:r>
            <a:r>
              <a:rPr lang="en-US" sz="1600" dirty="0" err="1">
                <a:cs typeface="Aharoni" panose="02010803020104030203" pitchFamily="2" charset="-79"/>
              </a:rPr>
              <a:t>Panter</a:t>
            </a:r>
            <a:r>
              <a:rPr lang="en-US" sz="1600" dirty="0">
                <a:cs typeface="Aharoni" panose="02010803020104030203" pitchFamily="2" charset="-79"/>
              </a:rPr>
              <a:t> School Road </a:t>
            </a:r>
          </a:p>
          <a:p>
            <a:pPr algn="ctr"/>
            <a:r>
              <a:rPr lang="en-US" sz="1600" dirty="0">
                <a:cs typeface="Aharoni" panose="02010803020104030203" pitchFamily="2" charset="-79"/>
              </a:rPr>
              <a:t>Hiram, GA 30141</a:t>
            </a:r>
            <a:br>
              <a:rPr lang="en-US" sz="1600" kern="1200" dirty="0">
                <a:cs typeface="Aharoni" panose="02010803020104030203" pitchFamily="2" charset="-79"/>
              </a:rPr>
            </a:br>
            <a:r>
              <a:rPr lang="en-US" sz="1600" kern="1200" dirty="0">
                <a:cs typeface="Aharoni" panose="02010803020104030203" pitchFamily="2" charset="-79"/>
              </a:rPr>
              <a:t>Media Cen</a:t>
            </a:r>
            <a:r>
              <a:rPr lang="en-US" sz="1600" dirty="0">
                <a:cs typeface="Aharoni" panose="02010803020104030203" pitchFamily="2" charset="-79"/>
              </a:rPr>
              <a:t>ter</a:t>
            </a:r>
            <a:br>
              <a:rPr lang="en-US" kern="1200" dirty="0">
                <a:cs typeface="Aharoni" panose="02010803020104030203" pitchFamily="2" charset="-79"/>
              </a:rPr>
            </a:br>
            <a:r>
              <a:rPr lang="en-US">
                <a:cs typeface="Aharoni" panose="02010803020104030203" pitchFamily="2" charset="-79"/>
              </a:rPr>
              <a:t>October 25, </a:t>
            </a:r>
            <a:r>
              <a:rPr lang="en-US" dirty="0">
                <a:cs typeface="Aharoni" panose="02010803020104030203" pitchFamily="2" charset="-79"/>
              </a:rPr>
              <a:t>5:30 PM</a:t>
            </a:r>
            <a:br>
              <a:rPr lang="en-US" kern="1200" dirty="0">
                <a:solidFill>
                  <a:srgbClr val="FF0000"/>
                </a:solidFill>
                <a:cs typeface="Aharoni" panose="02010803020104030203" pitchFamily="2" charset="-79"/>
              </a:rPr>
            </a:br>
            <a:endParaRPr lang="en-US" dirty="0">
              <a:solidFill>
                <a:srgbClr val="FF0000"/>
              </a:solidFill>
            </a:endParaRPr>
          </a:p>
        </p:txBody>
      </p:sp>
      <p:sp>
        <p:nvSpPr>
          <p:cNvPr id="6" name="Rectangle 5">
            <a:extLst>
              <a:ext uri="{FF2B5EF4-FFF2-40B4-BE49-F238E27FC236}">
                <a16:creationId xmlns:a16="http://schemas.microsoft.com/office/drawing/2014/main" id="{4BB90467-9F13-4DB6-9D8A-33F4A3C5EFAD}"/>
              </a:ext>
            </a:extLst>
          </p:cNvPr>
          <p:cNvSpPr/>
          <p:nvPr/>
        </p:nvSpPr>
        <p:spPr>
          <a:xfrm>
            <a:off x="998443" y="4412046"/>
            <a:ext cx="7147111" cy="230832"/>
          </a:xfrm>
          <a:prstGeom prst="rect">
            <a:avLst/>
          </a:prstGeom>
        </p:spPr>
        <p:txBody>
          <a:bodyPr wrap="square">
            <a:spAutoFit/>
          </a:bodyPr>
          <a:lstStyle/>
          <a:p>
            <a:pPr algn="ctr"/>
            <a:r>
              <a:rPr lang="en-US" sz="900" dirty="0"/>
              <a:t>All</a:t>
            </a:r>
            <a:r>
              <a:rPr lang="en-US" sz="900" dirty="0">
                <a:solidFill>
                  <a:srgbClr val="FF0000"/>
                </a:solidFill>
              </a:rPr>
              <a:t> </a:t>
            </a:r>
            <a:r>
              <a:rPr lang="en-US" sz="900" dirty="0">
                <a:solidFill>
                  <a:schemeClr val="tx1"/>
                </a:solidFill>
              </a:rPr>
              <a:t>parents/guardians of students attending </a:t>
            </a:r>
            <a:r>
              <a:rPr lang="en-US" sz="900" dirty="0" err="1"/>
              <a:t>Panter</a:t>
            </a:r>
            <a:r>
              <a:rPr lang="en-US" sz="900" dirty="0">
                <a:solidFill>
                  <a:srgbClr val="FF0000"/>
                </a:solidFill>
              </a:rPr>
              <a:t> </a:t>
            </a:r>
            <a:r>
              <a:rPr lang="en-US" sz="900" dirty="0">
                <a:solidFill>
                  <a:schemeClr val="tx1"/>
                </a:solidFill>
              </a:rPr>
              <a:t>Elementary School have been invited to this meeting.</a:t>
            </a:r>
            <a:endParaRPr lang="en-US" dirty="0"/>
          </a:p>
        </p:txBody>
      </p:sp>
      <p:sp>
        <p:nvSpPr>
          <p:cNvPr id="8" name="TextBox 7">
            <a:extLst>
              <a:ext uri="{FF2B5EF4-FFF2-40B4-BE49-F238E27FC236}">
                <a16:creationId xmlns:a16="http://schemas.microsoft.com/office/drawing/2014/main" id="{5961E6C4-7FAD-4FF0-977D-A724F2122FEC}"/>
              </a:ext>
            </a:extLst>
          </p:cNvPr>
          <p:cNvSpPr txBox="1"/>
          <p:nvPr/>
        </p:nvSpPr>
        <p:spPr>
          <a:xfrm>
            <a:off x="6632550" y="1004507"/>
            <a:ext cx="2636288" cy="369332"/>
          </a:xfrm>
          <a:prstGeom prst="rect">
            <a:avLst/>
          </a:prstGeom>
          <a:noFill/>
        </p:spPr>
        <p:txBody>
          <a:bodyPr wrap="square">
            <a:spAutoFit/>
          </a:bodyPr>
          <a:lstStyle/>
          <a:p>
            <a:r>
              <a:rPr lang="en-US" i="1" dirty="0">
                <a:ln w="0"/>
                <a:solidFill>
                  <a:schemeClr val="tx1"/>
                </a:solidFill>
                <a:effectLst>
                  <a:outerShdw blurRad="38100" dist="19050" dir="2700000" algn="tl" rotWithShape="0">
                    <a:schemeClr val="dk1">
                      <a:alpha val="40000"/>
                    </a:schemeClr>
                  </a:outerShdw>
                </a:effectLst>
              </a:rPr>
              <a:t>Engage. Inspire. Prepare.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4738600" y="1668322"/>
            <a:ext cx="2877300" cy="28569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1"/>
          <p:cNvSpPr txBox="1">
            <a:spLocks noGrp="1"/>
          </p:cNvSpPr>
          <p:nvPr>
            <p:ph type="title"/>
          </p:nvPr>
        </p:nvSpPr>
        <p:spPr>
          <a:xfrm>
            <a:off x="0" y="22705"/>
            <a:ext cx="8674147" cy="806100"/>
          </a:xfrm>
          <a:prstGeom prst="rect">
            <a:avLst/>
          </a:prstGeom>
        </p:spPr>
        <p:txBody>
          <a:bodyPr spcFirstLastPara="1" wrap="square" lIns="91425" tIns="91425" rIns="91425" bIns="91425" anchor="b" anchorCtr="0">
            <a:noAutofit/>
          </a:bodyPr>
          <a:lstStyle/>
          <a:p>
            <a:pPr lvl="0"/>
            <a:br>
              <a:rPr lang="en-US" sz="2800" b="1" dirty="0">
                <a:solidFill>
                  <a:schemeClr val="accent1"/>
                </a:solidFill>
                <a:latin typeface="+mn-lt"/>
              </a:rPr>
            </a:br>
            <a:br>
              <a:rPr lang="en-US" sz="2800" b="1" dirty="0">
                <a:solidFill>
                  <a:schemeClr val="accent1"/>
                </a:solidFill>
                <a:latin typeface="+mn-lt"/>
              </a:rPr>
            </a:br>
            <a:br>
              <a:rPr lang="en-US" sz="2800" b="1" dirty="0">
                <a:solidFill>
                  <a:schemeClr val="accent1"/>
                </a:solidFill>
                <a:latin typeface="+mn-lt"/>
              </a:rPr>
            </a:br>
            <a:br>
              <a:rPr lang="en-US" sz="2800" b="1" dirty="0">
                <a:solidFill>
                  <a:schemeClr val="accent1"/>
                </a:solidFill>
                <a:latin typeface="+mn-lt"/>
              </a:rPr>
            </a:br>
            <a:br>
              <a:rPr lang="en-US" sz="2800" b="1" dirty="0">
                <a:solidFill>
                  <a:schemeClr val="accent1"/>
                </a:solidFill>
                <a:latin typeface="+mn-lt"/>
              </a:rPr>
            </a:br>
            <a:r>
              <a:rPr lang="en-US" sz="2400" b="1" dirty="0">
                <a:solidFill>
                  <a:schemeClr val="accent1"/>
                </a:solidFill>
                <a:latin typeface="+mn-lt"/>
              </a:rPr>
              <a:t>Tests and Assessments for Students in Elementary Grades</a:t>
            </a:r>
            <a:br>
              <a:rPr lang="en-US" sz="2400" b="1" dirty="0">
                <a:solidFill>
                  <a:schemeClr val="accent1"/>
                </a:solidFill>
                <a:latin typeface="+mn-lt"/>
              </a:rPr>
            </a:br>
            <a:endParaRPr sz="2400" b="1" dirty="0">
              <a:solidFill>
                <a:schemeClr val="accent1"/>
              </a:solidFill>
              <a:latin typeface="+mn-lt"/>
            </a:endParaRPr>
          </a:p>
        </p:txBody>
      </p:sp>
      <p:sp>
        <p:nvSpPr>
          <p:cNvPr id="151" name="Google Shape;151;p21"/>
          <p:cNvSpPr txBox="1">
            <a:spLocks noGrp="1"/>
          </p:cNvSpPr>
          <p:nvPr>
            <p:ph type="body" idx="1"/>
          </p:nvPr>
        </p:nvSpPr>
        <p:spPr>
          <a:xfrm>
            <a:off x="646055" y="564922"/>
            <a:ext cx="7851889" cy="2206800"/>
          </a:xfrm>
          <a:prstGeom prst="rect">
            <a:avLst/>
          </a:prstGeom>
        </p:spPr>
        <p:txBody>
          <a:bodyPr spcFirstLastPara="1" wrap="square" lIns="91425" tIns="91425" rIns="91425" bIns="91425" anchor="t" anchorCtr="0">
            <a:noAutofit/>
          </a:bodyPr>
          <a:lstStyle/>
          <a:p>
            <a:pPr marL="0" indent="0" defTabSz="457200">
              <a:spcBef>
                <a:spcPts val="1000"/>
              </a:spcBef>
              <a:buClr>
                <a:srgbClr val="00B0F0"/>
              </a:buClr>
              <a:buSzPct val="80000"/>
              <a:buNone/>
            </a:pPr>
            <a:r>
              <a:rPr lang="en-US" sz="1600" kern="1200" dirty="0">
                <a:solidFill>
                  <a:schemeClr val="accent1"/>
                </a:solidFill>
                <a:latin typeface="Hind"/>
              </a:rPr>
              <a:t>How do these assessments measure student progress?</a:t>
            </a:r>
          </a:p>
          <a:p>
            <a:pPr marL="742950" lvl="1" indent="-285750" defTabSz="457200">
              <a:spcBef>
                <a:spcPts val="600"/>
              </a:spcBef>
              <a:buClr>
                <a:srgbClr val="92D050"/>
              </a:buClr>
              <a:buSzPct val="80000"/>
              <a:buFont typeface="Wingdings" panose="05000000000000000000" pitchFamily="2" charset="2"/>
              <a:buChar char="ü"/>
            </a:pPr>
            <a:r>
              <a:rPr lang="en-US" sz="1600" kern="1200" dirty="0">
                <a:solidFill>
                  <a:schemeClr val="tx1"/>
                </a:solidFill>
                <a:latin typeface="Hind"/>
              </a:rPr>
              <a:t>Identifies areas in need of improvement, and to plan for instruction</a:t>
            </a:r>
          </a:p>
          <a:p>
            <a:pPr marL="742950" lvl="1" indent="-285750" defTabSz="457200">
              <a:spcBef>
                <a:spcPts val="600"/>
              </a:spcBef>
              <a:buClr>
                <a:srgbClr val="92D050"/>
              </a:buClr>
              <a:buSzPct val="80000"/>
              <a:buFont typeface="Wingdings" panose="05000000000000000000" pitchFamily="2" charset="2"/>
              <a:buChar char="ü"/>
            </a:pPr>
            <a:r>
              <a:rPr lang="en-US" sz="1600" kern="1200" dirty="0">
                <a:solidFill>
                  <a:schemeClr val="tx1"/>
                </a:solidFill>
                <a:latin typeface="Hind"/>
              </a:rPr>
              <a:t>Provides information for teachers and parents on areas where students have mastered learning and where they may need additional support</a:t>
            </a:r>
          </a:p>
          <a:p>
            <a:pPr marL="742950" lvl="1" indent="-285750" defTabSz="457200">
              <a:spcBef>
                <a:spcPts val="600"/>
              </a:spcBef>
              <a:buClr>
                <a:srgbClr val="92D050"/>
              </a:buClr>
              <a:buSzPct val="80000"/>
              <a:buFont typeface="Wingdings" panose="05000000000000000000" pitchFamily="2" charset="2"/>
              <a:buChar char="ü"/>
            </a:pPr>
            <a:r>
              <a:rPr lang="en-US" sz="1600" kern="1200" dirty="0">
                <a:solidFill>
                  <a:schemeClr val="tx1"/>
                </a:solidFill>
                <a:latin typeface="Hind"/>
              </a:rPr>
              <a:t>Provides information to plan for “next-steps” so that the student will experience continuous growth </a:t>
            </a:r>
          </a:p>
          <a:p>
            <a:pPr marL="742950" lvl="1" indent="-285750" defTabSz="457200">
              <a:spcBef>
                <a:spcPts val="600"/>
              </a:spcBef>
              <a:buClr>
                <a:srgbClr val="92D050"/>
              </a:buClr>
              <a:buSzPct val="80000"/>
              <a:buFont typeface="Wingdings" panose="05000000000000000000" pitchFamily="2" charset="2"/>
              <a:buChar char="ü"/>
            </a:pPr>
            <a:endParaRPr lang="en-US" sz="1600" kern="1200" dirty="0">
              <a:solidFill>
                <a:schemeClr val="tx1"/>
              </a:solidFill>
              <a:latin typeface="Hind"/>
            </a:endParaRPr>
          </a:p>
          <a:p>
            <a:pPr marL="0" indent="0" defTabSz="457200">
              <a:spcBef>
                <a:spcPts val="0"/>
              </a:spcBef>
              <a:buClr>
                <a:srgbClr val="92D050"/>
              </a:buClr>
              <a:buSzPct val="80000"/>
              <a:buNone/>
            </a:pPr>
            <a:r>
              <a:rPr lang="en-US" sz="1600" kern="1200" dirty="0">
                <a:solidFill>
                  <a:schemeClr val="accent1"/>
                </a:solidFill>
                <a:latin typeface="Hind"/>
              </a:rPr>
              <a:t> What proficiency levels is my child expected to meet?</a:t>
            </a:r>
          </a:p>
          <a:p>
            <a:pPr marL="0" indent="0" defTabSz="457200">
              <a:spcBef>
                <a:spcPts val="0"/>
              </a:spcBef>
              <a:buClr>
                <a:srgbClr val="92D050"/>
              </a:buClr>
              <a:buSzPct val="80000"/>
              <a:buNone/>
            </a:pPr>
            <a:endParaRPr lang="en-US" sz="1200" kern="1200" dirty="0">
              <a:solidFill>
                <a:schemeClr val="accent1"/>
              </a:solidFill>
              <a:latin typeface="Hind"/>
            </a:endParaRPr>
          </a:p>
          <a:p>
            <a:pPr marL="742950" lvl="1" indent="-285750" defTabSz="457200">
              <a:buClr>
                <a:srgbClr val="92D050"/>
              </a:buClr>
              <a:buSzPct val="80000"/>
              <a:buFont typeface="Wingdings" panose="05000000000000000000" pitchFamily="2" charset="2"/>
              <a:buChar char="ü"/>
            </a:pPr>
            <a:r>
              <a:rPr lang="en-US" sz="1600" kern="1200" dirty="0">
                <a:solidFill>
                  <a:schemeClr val="tx1"/>
                </a:solidFill>
                <a:latin typeface="Hind"/>
              </a:rPr>
              <a:t>Teachers share specific information about student expectations/goals and assessment results during parent meetings, conferences and at the request of parents/guardians</a:t>
            </a:r>
          </a:p>
          <a:p>
            <a:pPr marL="457200" lvl="1" indent="0" defTabSz="457200">
              <a:buClr>
                <a:srgbClr val="92D050"/>
              </a:buClr>
              <a:buSzPct val="80000"/>
              <a:buNone/>
            </a:pPr>
            <a:endParaRPr lang="en-US" sz="800" kern="1200" dirty="0">
              <a:solidFill>
                <a:schemeClr val="tx1"/>
              </a:solidFill>
              <a:latin typeface="Hind"/>
            </a:endParaRPr>
          </a:p>
          <a:p>
            <a:pPr marL="0" lvl="0" indent="0">
              <a:spcBef>
                <a:spcPts val="0"/>
              </a:spcBef>
              <a:buNone/>
            </a:pPr>
            <a:r>
              <a:rPr lang="en-US" sz="1600" dirty="0">
                <a:latin typeface="Hind"/>
              </a:rPr>
              <a:t>Access previous test performance, standards, and attendance about your child using the </a:t>
            </a:r>
            <a:r>
              <a:rPr lang="en-US" sz="1600" u="sng" dirty="0">
                <a:solidFill>
                  <a:schemeClr val="accent1"/>
                </a:solidFill>
                <a:latin typeface="Hind"/>
                <a:hlinkClick r:id="rId3">
                  <a:extLst>
                    <a:ext uri="{A12FA001-AC4F-418D-AE19-62706E023703}">
                      <ahyp:hlinkClr xmlns:ahyp="http://schemas.microsoft.com/office/drawing/2018/hyperlinkcolor" val="tx"/>
                    </a:ext>
                  </a:extLst>
                </a:hlinkClick>
              </a:rPr>
              <a:t>Statewide Longitudinal Data System (SLDS)</a:t>
            </a:r>
            <a:r>
              <a:rPr lang="en-US" sz="1600" dirty="0">
                <a:solidFill>
                  <a:schemeClr val="accent1"/>
                </a:solidFill>
                <a:latin typeface="Hind"/>
              </a:rPr>
              <a:t> </a:t>
            </a:r>
            <a:r>
              <a:rPr lang="en-US" sz="1600" dirty="0">
                <a:latin typeface="Hind"/>
              </a:rPr>
              <a:t>through the school’s parent portal (if applicable)</a:t>
            </a:r>
          </a:p>
          <a:p>
            <a:pPr marL="742950" lvl="1" indent="-285750" defTabSz="457200">
              <a:spcBef>
                <a:spcPts val="1000"/>
              </a:spcBef>
              <a:buClr>
                <a:srgbClr val="00B0F0"/>
              </a:buClr>
              <a:buSzPct val="80000"/>
              <a:buFont typeface="Wingdings" panose="05000000000000000000" pitchFamily="2" charset="2"/>
              <a:buChar char="ü"/>
            </a:pPr>
            <a:endParaRPr lang="en-US" sz="1600" kern="1200" dirty="0">
              <a:solidFill>
                <a:schemeClr val="tx1"/>
              </a:solidFill>
              <a:latin typeface="Hind"/>
            </a:endParaRPr>
          </a:p>
          <a:p>
            <a:pPr marL="0" indent="0" defTabSz="457200">
              <a:spcBef>
                <a:spcPts val="1000"/>
              </a:spcBef>
              <a:buClr>
                <a:srgbClr val="00B0F0"/>
              </a:buClr>
              <a:buSzPct val="80000"/>
              <a:buNone/>
            </a:pPr>
            <a:endParaRPr lang="en-US" sz="1600" kern="1200" dirty="0">
              <a:solidFill>
                <a:schemeClr val="tx1"/>
              </a:solidFill>
              <a:latin typeface="Hind"/>
            </a:endParaRPr>
          </a:p>
          <a:p>
            <a:pPr marL="742950" lvl="1" indent="-285750" defTabSz="457200">
              <a:spcBef>
                <a:spcPts val="1000"/>
              </a:spcBef>
              <a:buClr>
                <a:srgbClr val="00B0F0"/>
              </a:buClr>
              <a:buSzPct val="80000"/>
              <a:buFont typeface="Wingdings" panose="05000000000000000000" pitchFamily="2" charset="2"/>
              <a:buChar char="ü"/>
            </a:pPr>
            <a:endParaRPr lang="en-US" sz="1600" kern="1200" dirty="0">
              <a:solidFill>
                <a:schemeClr val="tx1"/>
              </a:solidFill>
              <a:latin typeface="Hind"/>
            </a:endParaRPr>
          </a:p>
          <a:p>
            <a:pPr marL="457200" lvl="1" defTabSz="457200">
              <a:spcBef>
                <a:spcPts val="1000"/>
              </a:spcBef>
              <a:buClr>
                <a:srgbClr val="00B0F0"/>
              </a:buClr>
              <a:buSzPct val="80000"/>
            </a:pPr>
            <a:endParaRPr lang="en-US" sz="1600" kern="1200" dirty="0">
              <a:solidFill>
                <a:schemeClr val="tx1"/>
              </a:solidFill>
              <a:latin typeface="Hind"/>
            </a:endParaRPr>
          </a:p>
        </p:txBody>
      </p:sp>
      <p:sp>
        <p:nvSpPr>
          <p:cNvPr id="156" name="Google Shape;156;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cxnSp>
        <p:nvCxnSpPr>
          <p:cNvPr id="153" name="Google Shape;153;p21"/>
          <p:cNvCxnSpPr/>
          <p:nvPr/>
        </p:nvCxnSpPr>
        <p:spPr>
          <a:xfrm rot="10800000" flipH="1">
            <a:off x="6793191" y="367851"/>
            <a:ext cx="638700" cy="1419600"/>
          </a:xfrm>
          <a:prstGeom prst="straightConnector1">
            <a:avLst/>
          </a:prstGeom>
          <a:noFill/>
          <a:ln w="9525" cap="flat" cmpd="sng">
            <a:solidFill>
              <a:srgbClr val="CFD8DC"/>
            </a:solidFill>
            <a:prstDash val="solid"/>
            <a:round/>
            <a:headEnd type="none" w="med" len="med"/>
            <a:tailEnd type="none" w="med" len="med"/>
          </a:ln>
        </p:spPr>
      </p:cxnSp>
      <p:cxnSp>
        <p:nvCxnSpPr>
          <p:cNvPr id="154" name="Google Shape;154;p21"/>
          <p:cNvCxnSpPr/>
          <p:nvPr/>
        </p:nvCxnSpPr>
        <p:spPr>
          <a:xfrm rot="10800000" flipH="1">
            <a:off x="7194765" y="1515796"/>
            <a:ext cx="1377600" cy="570900"/>
          </a:xfrm>
          <a:prstGeom prst="straightConnector1">
            <a:avLst/>
          </a:prstGeom>
          <a:noFill/>
          <a:ln w="9525" cap="flat" cmpd="sng">
            <a:solidFill>
              <a:srgbClr val="CFD8DC"/>
            </a:solidFill>
            <a:prstDash val="solid"/>
            <a:round/>
            <a:headEnd type="none" w="med" len="med"/>
            <a:tailEnd type="none" w="med" len="med"/>
          </a:ln>
        </p:spPr>
      </p:cxnSp>
      <p:cxnSp>
        <p:nvCxnSpPr>
          <p:cNvPr id="155" name="Google Shape;155;p21"/>
          <p:cNvCxnSpPr/>
          <p:nvPr/>
        </p:nvCxnSpPr>
        <p:spPr>
          <a:xfrm rot="10800000" flipH="1">
            <a:off x="7068779" y="1169826"/>
            <a:ext cx="716400" cy="806100"/>
          </a:xfrm>
          <a:prstGeom prst="straightConnector1">
            <a:avLst/>
          </a:prstGeom>
          <a:noFill/>
          <a:ln w="9525" cap="flat" cmpd="sng">
            <a:solidFill>
              <a:srgbClr val="CFD8DC"/>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05" name="Google Shape;205;p24"/>
          <p:cNvSpPr txBox="1">
            <a:spLocks noGrp="1"/>
          </p:cNvSpPr>
          <p:nvPr>
            <p:ph type="title"/>
          </p:nvPr>
        </p:nvSpPr>
        <p:spPr>
          <a:xfrm>
            <a:off x="837663" y="200256"/>
            <a:ext cx="7571700" cy="702600"/>
          </a:xfrm>
          <a:prstGeom prst="rect">
            <a:avLst/>
          </a:prstGeom>
        </p:spPr>
        <p:txBody>
          <a:bodyPr spcFirstLastPara="1" wrap="square" lIns="91425" tIns="91425" rIns="91425" bIns="91425" anchor="b" anchorCtr="0">
            <a:noAutofit/>
          </a:bodyPr>
          <a:lstStyle/>
          <a:p>
            <a:pPr lvl="0"/>
            <a:r>
              <a:rPr lang="en-US" sz="2800" b="1" dirty="0">
                <a:solidFill>
                  <a:schemeClr val="accent1"/>
                </a:solidFill>
                <a:latin typeface="+mn-lt"/>
              </a:rPr>
              <a:t>Georgia Milestones (Elementary)</a:t>
            </a:r>
          </a:p>
        </p:txBody>
      </p:sp>
      <p:sp>
        <p:nvSpPr>
          <p:cNvPr id="209" name="Google Shape;209;p2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207" name="Google Shape;207;p24"/>
          <p:cNvSpPr/>
          <p:nvPr/>
        </p:nvSpPr>
        <p:spPr>
          <a:xfrm>
            <a:off x="397611" y="1174750"/>
            <a:ext cx="7665330" cy="2423700"/>
          </a:xfrm>
          <a:prstGeom prst="rect">
            <a:avLst/>
          </a:prstGeom>
          <a:noFill/>
          <a:ln>
            <a:noFill/>
          </a:ln>
        </p:spPr>
        <p:txBody>
          <a:bodyPr spcFirstLastPara="1" wrap="square" lIns="91425" tIns="45700" rIns="91425" bIns="45700" anchor="t" anchorCtr="0">
            <a:noAutofit/>
          </a:bodyPr>
          <a:lstStyle/>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Designed to measure how well students have learned the skills and knowledge described in the curriculum in the areas of English Language Arts and Mathematics in grades 3, 4, &amp; 5</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Science, grade 5</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Taken at the end of the school year</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Provides information on academic achievement at student, class, school, system, and state levels</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Used to diagnose individual student strengths and weaknesses as related to the instruction of the state adopted curriculum, and to gauge the quality of education throughout Georgia.</a:t>
            </a:r>
          </a:p>
          <a:p>
            <a:pPr marL="914400" algn="ctr" defTabSz="457200">
              <a:spcBef>
                <a:spcPts val="1000"/>
              </a:spcBef>
              <a:buClrTx/>
              <a:buSzPct val="80000"/>
            </a:pPr>
            <a:r>
              <a:rPr lang="en-US" sz="1600" dirty="0">
                <a:latin typeface="Hind"/>
                <a:ea typeface="+mj-ea"/>
                <a:cs typeface="+mj-cs"/>
                <a:sym typeface="Hind"/>
              </a:rPr>
              <a:t> </a:t>
            </a:r>
            <a:r>
              <a:rPr lang="en-US" sz="1600" dirty="0">
                <a:latin typeface="Hind"/>
                <a:ea typeface="+mj-ea"/>
                <a:cs typeface="+mj-cs"/>
                <a:sym typeface="Hind"/>
                <a:hlinkClick r:id="rId3"/>
              </a:rPr>
              <a:t>Paulding County Milestones Calendar</a:t>
            </a:r>
            <a:endParaRPr lang="en-US" sz="1600" kern="1200" dirty="0">
              <a:solidFill>
                <a:schemeClr val="tx1"/>
              </a:solidFill>
              <a:latin typeface="Hind"/>
              <a:ea typeface="+mj-ea"/>
              <a:cs typeface="+mj-cs"/>
              <a:sym typeface="Hind"/>
            </a:endParaRPr>
          </a:p>
          <a:p>
            <a:pPr marL="914400" defTabSz="457200">
              <a:spcBef>
                <a:spcPts val="1000"/>
              </a:spcBef>
              <a:buClr>
                <a:srgbClr val="1E5155">
                  <a:lumMod val="40000"/>
                  <a:lumOff val="60000"/>
                </a:srgbClr>
              </a:buClr>
              <a:buSzPct val="80000"/>
            </a:pPr>
            <a:endParaRPr lang="en-US" sz="1050" kern="1200" dirty="0">
              <a:solidFill>
                <a:srgbClr val="FF0000"/>
              </a:solidFill>
              <a:latin typeface="Century Gothic" panose="020B0502020202020204"/>
              <a:ea typeface="+mj-ea"/>
              <a:cs typeface="+mj-cs"/>
              <a:sym typeface="Hi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60"/>
        <p:cNvGrpSpPr/>
        <p:nvPr/>
      </p:nvGrpSpPr>
      <p:grpSpPr>
        <a:xfrm>
          <a:off x="0" y="0"/>
          <a:ext cx="0" cy="0"/>
          <a:chOff x="0" y="0"/>
          <a:chExt cx="0" cy="0"/>
        </a:xfrm>
      </p:grpSpPr>
      <p:sp>
        <p:nvSpPr>
          <p:cNvPr id="3" name="Rectangle 2">
            <a:extLst>
              <a:ext uri="{FF2B5EF4-FFF2-40B4-BE49-F238E27FC236}">
                <a16:creationId xmlns:a16="http://schemas.microsoft.com/office/drawing/2014/main" id="{86AA631B-95A9-4EE2-95DB-3087AD2B433D}"/>
              </a:ext>
            </a:extLst>
          </p:cNvPr>
          <p:cNvSpPr/>
          <p:nvPr/>
        </p:nvSpPr>
        <p:spPr>
          <a:xfrm>
            <a:off x="768039" y="399171"/>
            <a:ext cx="7200897" cy="977900"/>
          </a:xfrm>
          <a:prstGeom prst="rect">
            <a:avLst/>
          </a:prstGeom>
        </p:spPr>
        <p:txBody>
          <a:bodyPr vert="horz" lIns="91440" tIns="45720" rIns="91440" bIns="45720" rtlCol="0" anchor="ctr">
            <a:normAutofit/>
          </a:bodyPr>
          <a:lstStyle/>
          <a:p>
            <a:pPr lvl="0" algn="ctr">
              <a:lnSpc>
                <a:spcPct val="90000"/>
              </a:lnSpc>
              <a:spcBef>
                <a:spcPct val="0"/>
              </a:spcBef>
              <a:spcAft>
                <a:spcPts val="600"/>
              </a:spcAft>
            </a:pPr>
            <a:r>
              <a:rPr lang="en-US" sz="2400" b="1" dirty="0">
                <a:ln w="3175" cmpd="sng">
                  <a:noFill/>
                </a:ln>
                <a:solidFill>
                  <a:srgbClr val="262626"/>
                </a:solidFill>
                <a:ea typeface="+mj-ea"/>
                <a:cs typeface="+mj-cs"/>
                <a:sym typeface="Roboto Slab"/>
              </a:rPr>
              <a:t>2023-2024</a:t>
            </a:r>
            <a:r>
              <a:rPr lang="en-US" sz="2000" b="1" dirty="0">
                <a:ln w="3175" cmpd="sng">
                  <a:noFill/>
                </a:ln>
                <a:solidFill>
                  <a:srgbClr val="262626"/>
                </a:solidFill>
                <a:latin typeface="+mj-lt"/>
                <a:ea typeface="+mj-ea"/>
                <a:cs typeface="+mj-cs"/>
                <a:sym typeface="Roboto Slab"/>
              </a:rPr>
              <a:t>  </a:t>
            </a:r>
          </a:p>
          <a:p>
            <a:pPr lvl="0" algn="ctr">
              <a:lnSpc>
                <a:spcPct val="90000"/>
              </a:lnSpc>
              <a:spcBef>
                <a:spcPct val="0"/>
              </a:spcBef>
              <a:spcAft>
                <a:spcPts val="600"/>
              </a:spcAft>
            </a:pPr>
            <a:r>
              <a:rPr lang="en-US" sz="2400" b="1" i="1" u="sng" dirty="0">
                <a:ln w="3175" cmpd="sng">
                  <a:noFill/>
                </a:ln>
                <a:solidFill>
                  <a:srgbClr val="262626"/>
                </a:solidFill>
                <a:ea typeface="+mj-ea"/>
                <a:cs typeface="+mj-cs"/>
                <a:sym typeface="Roboto Slab"/>
                <a:hlinkClick r:id="rId4">
                  <a:extLst>
                    <a:ext uri="{A12FA001-AC4F-418D-AE19-62706E023703}">
                      <ahyp:hlinkClr xmlns:ahyp="http://schemas.microsoft.com/office/drawing/2018/hyperlinkcolor" val="tx"/>
                    </a:ext>
                  </a:extLst>
                </a:hlinkClick>
              </a:rPr>
              <a:t>Family Engagement Plans</a:t>
            </a:r>
            <a:endParaRPr lang="en-US" sz="2400" b="1" i="1" u="sng" dirty="0">
              <a:ln w="3175" cmpd="sng">
                <a:noFill/>
              </a:ln>
              <a:solidFill>
                <a:srgbClr val="262626"/>
              </a:solidFill>
              <a:ea typeface="+mj-ea"/>
              <a:cs typeface="+mj-cs"/>
              <a:sym typeface="Roboto Slab"/>
            </a:endParaRPr>
          </a:p>
          <a:p>
            <a:pPr lvl="0" algn="ctr">
              <a:lnSpc>
                <a:spcPct val="90000"/>
              </a:lnSpc>
              <a:spcBef>
                <a:spcPct val="0"/>
              </a:spcBef>
              <a:spcAft>
                <a:spcPts val="600"/>
              </a:spcAft>
            </a:pPr>
            <a:endParaRPr lang="en-US" sz="1400" b="1" u="sng" dirty="0">
              <a:ln w="3175" cmpd="sng">
                <a:noFill/>
              </a:ln>
              <a:solidFill>
                <a:srgbClr val="262626"/>
              </a:solidFill>
              <a:latin typeface="+mj-lt"/>
              <a:ea typeface="+mj-ea"/>
              <a:cs typeface="+mj-cs"/>
              <a:sym typeface="Roboto Slab"/>
            </a:endParaRPr>
          </a:p>
        </p:txBody>
      </p:sp>
      <p:sp>
        <p:nvSpPr>
          <p:cNvPr id="162" name="Google Shape;162;p22"/>
          <p:cNvSpPr txBox="1">
            <a:spLocks noGrp="1"/>
          </p:cNvSpPr>
          <p:nvPr>
            <p:ph type="sldNum" idx="12"/>
          </p:nvPr>
        </p:nvSpPr>
        <p:spPr>
          <a:xfrm>
            <a:off x="7765425" y="4476750"/>
            <a:ext cx="407023" cy="20955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300" b="0" i="0" kern="1200">
                <a:solidFill>
                  <a:srgbClr val="000000"/>
                </a:solidFill>
                <a:effectLst/>
                <a:latin typeface="+mn-lt"/>
                <a:ea typeface="+mn-ea"/>
                <a:cs typeface="+mn-cs"/>
              </a:rPr>
              <a:pPr lvl="0" indent="0">
                <a:lnSpc>
                  <a:spcPct val="90000"/>
                </a:lnSpc>
                <a:spcBef>
                  <a:spcPts val="0"/>
                </a:spcBef>
                <a:spcAft>
                  <a:spcPts val="600"/>
                </a:spcAft>
                <a:buNone/>
              </a:pPr>
              <a:t>12</a:t>
            </a:fld>
            <a:endParaRPr lang="en-US" sz="300" b="0" i="0" kern="1200">
              <a:solidFill>
                <a:srgbClr val="000000"/>
              </a:solidFill>
              <a:effectLst/>
              <a:latin typeface="+mn-lt"/>
              <a:ea typeface="+mn-ea"/>
              <a:cs typeface="+mn-cs"/>
            </a:endParaRPr>
          </a:p>
        </p:txBody>
      </p:sp>
      <p:graphicFrame>
        <p:nvGraphicFramePr>
          <p:cNvPr id="164" name="TextBox 1">
            <a:extLst>
              <a:ext uri="{FF2B5EF4-FFF2-40B4-BE49-F238E27FC236}">
                <a16:creationId xmlns:a16="http://schemas.microsoft.com/office/drawing/2014/main" id="{6010938A-8013-45F3-AD24-82C939F49A2C}"/>
              </a:ext>
            </a:extLst>
          </p:cNvPr>
          <p:cNvGraphicFramePr/>
          <p:nvPr>
            <p:extLst>
              <p:ext uri="{D42A27DB-BD31-4B8C-83A1-F6EECF244321}">
                <p14:modId xmlns:p14="http://schemas.microsoft.com/office/powerpoint/2010/main" val="976531308"/>
              </p:ext>
            </p:extLst>
          </p:nvPr>
        </p:nvGraphicFramePr>
        <p:xfrm>
          <a:off x="850573" y="1493669"/>
          <a:ext cx="7200897" cy="2156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912137" y="10750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b="1" dirty="0">
                <a:solidFill>
                  <a:schemeClr val="accent1"/>
                </a:solidFill>
                <a:latin typeface="+mn-lt"/>
              </a:rPr>
              <a:t>Teacher Professional Qualifications</a:t>
            </a:r>
            <a:endParaRPr sz="3000" b="1" dirty="0">
              <a:solidFill>
                <a:schemeClr val="accent1"/>
              </a:solidFill>
              <a:latin typeface="+mn-lt"/>
            </a:endParaRPr>
          </a:p>
        </p:txBody>
      </p:sp>
      <p:sp>
        <p:nvSpPr>
          <p:cNvPr id="216" name="Google Shape;216;p2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2" name="Rectangle 1">
            <a:extLst>
              <a:ext uri="{FF2B5EF4-FFF2-40B4-BE49-F238E27FC236}">
                <a16:creationId xmlns:a16="http://schemas.microsoft.com/office/drawing/2014/main" id="{BE5F8F59-D7C0-4CA4-84BE-3E8EC83E2735}"/>
              </a:ext>
            </a:extLst>
          </p:cNvPr>
          <p:cNvSpPr/>
          <p:nvPr/>
        </p:nvSpPr>
        <p:spPr>
          <a:xfrm>
            <a:off x="647770" y="810100"/>
            <a:ext cx="3010761" cy="400110"/>
          </a:xfrm>
          <a:prstGeom prst="rect">
            <a:avLst/>
          </a:prstGeom>
        </p:spPr>
        <p:txBody>
          <a:bodyPr wrap="none">
            <a:spAutoFit/>
          </a:bodyPr>
          <a:lstStyle/>
          <a:p>
            <a:pPr marL="400050" lvl="1"/>
            <a:r>
              <a:rPr lang="en-US" sz="2000" u="sng" dirty="0">
                <a:solidFill>
                  <a:schemeClr val="tx1"/>
                </a:solidFill>
                <a:latin typeface="Hind"/>
              </a:rPr>
              <a:t>Parent’s Right-to-Know</a:t>
            </a:r>
          </a:p>
        </p:txBody>
      </p:sp>
      <p:sp>
        <p:nvSpPr>
          <p:cNvPr id="3" name="Rectangle 2">
            <a:extLst>
              <a:ext uri="{FF2B5EF4-FFF2-40B4-BE49-F238E27FC236}">
                <a16:creationId xmlns:a16="http://schemas.microsoft.com/office/drawing/2014/main" id="{34A5337C-E8B9-4C7A-8202-FB46DB2AD906}"/>
              </a:ext>
            </a:extLst>
          </p:cNvPr>
          <p:cNvSpPr/>
          <p:nvPr/>
        </p:nvSpPr>
        <p:spPr>
          <a:xfrm>
            <a:off x="1773252" y="1386212"/>
            <a:ext cx="5849470" cy="3185487"/>
          </a:xfrm>
          <a:prstGeom prst="rect">
            <a:avLst/>
          </a:prstGeom>
        </p:spPr>
        <p:txBody>
          <a:bodyPr wrap="square">
            <a:spAutoFit/>
          </a:bodyPr>
          <a:lstStyle/>
          <a:p>
            <a:pPr lvl="0" defTabSz="457200">
              <a:spcBef>
                <a:spcPts val="1000"/>
              </a:spcBef>
              <a:buClr>
                <a:srgbClr val="1E5155">
                  <a:lumMod val="40000"/>
                  <a:lumOff val="60000"/>
                </a:srgbClr>
              </a:buClr>
              <a:buSzPct val="80000"/>
            </a:pPr>
            <a:r>
              <a:rPr lang="en-US" sz="1600" kern="1200" dirty="0">
                <a:solidFill>
                  <a:schemeClr val="tx1"/>
                </a:solidFill>
                <a:latin typeface="Hind"/>
              </a:rPr>
              <a:t>All parents have the right to request the following information about the professional qualifications of your student’s teacher(s):</a:t>
            </a:r>
          </a:p>
          <a:p>
            <a:pPr marL="285750" lvl="0" indent="-285750" defTabSz="457200">
              <a:spcBef>
                <a:spcPts val="1000"/>
              </a:spcBef>
              <a:buClr>
                <a:schemeClr val="accent1"/>
              </a:buClr>
              <a:buSzPct val="80000"/>
              <a:buFont typeface="Wingdings" panose="05000000000000000000" pitchFamily="2" charset="2"/>
              <a:buChar char="ü"/>
            </a:pPr>
            <a:r>
              <a:rPr lang="en-US" sz="1600" kern="1200" dirty="0">
                <a:solidFill>
                  <a:schemeClr val="tx1"/>
                </a:solidFill>
                <a:latin typeface="Hind"/>
              </a:rPr>
              <a:t>Whether the teacher has met the Georgia Professional Standards Commission’s requirements for certification for the grade level and subject areas in which the teacher provides instruction;</a:t>
            </a:r>
          </a:p>
          <a:p>
            <a:pPr marL="285750" lvl="0" indent="-285750" defTabSz="457200">
              <a:spcBef>
                <a:spcPts val="1000"/>
              </a:spcBef>
              <a:buClr>
                <a:schemeClr val="accent1"/>
              </a:buClr>
              <a:buSzPct val="80000"/>
              <a:buFont typeface="Wingdings" panose="05000000000000000000" pitchFamily="2" charset="2"/>
              <a:buChar char="ü"/>
            </a:pPr>
            <a:r>
              <a:rPr lang="en-US" sz="1600" kern="1200" dirty="0">
                <a:solidFill>
                  <a:schemeClr val="tx1"/>
                </a:solidFill>
                <a:latin typeface="Hind"/>
              </a:rPr>
              <a:t>Whether the teacher is teaching under an emergency or other provisional status through which Georgia qualifications or certification criteria have been waived;</a:t>
            </a:r>
          </a:p>
          <a:p>
            <a:pPr marL="285750" lvl="0" indent="-285750" defTabSz="457200">
              <a:spcBef>
                <a:spcPts val="1000"/>
              </a:spcBef>
              <a:buClr>
                <a:schemeClr val="accent1"/>
              </a:buClr>
              <a:buSzPct val="80000"/>
              <a:buFont typeface="Wingdings" panose="05000000000000000000" pitchFamily="2" charset="2"/>
              <a:buChar char="ü"/>
            </a:pPr>
            <a:r>
              <a:rPr lang="en-US" sz="1600" kern="1200" dirty="0">
                <a:solidFill>
                  <a:schemeClr val="tx1"/>
                </a:solidFill>
                <a:latin typeface="Hind"/>
              </a:rPr>
              <a:t>Whether the student is provided services by paraprofessionals, and if so, their qualifications</a:t>
            </a:r>
            <a:r>
              <a:rPr lang="en-US" sz="1600" kern="1200" dirty="0">
                <a:solidFill>
                  <a:prstClr val="white"/>
                </a:solidFill>
                <a:latin typeface="Hind"/>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935666" y="522025"/>
            <a:ext cx="7113181" cy="702600"/>
          </a:xfrm>
          <a:prstGeom prst="rect">
            <a:avLst/>
          </a:prstGeom>
        </p:spPr>
        <p:txBody>
          <a:bodyPr spcFirstLastPara="1" wrap="square" lIns="91425" tIns="91425" rIns="91425" bIns="91425" anchor="b" anchorCtr="0">
            <a:noAutofit/>
          </a:bodyPr>
          <a:lstStyle/>
          <a:p>
            <a:pPr lvl="0"/>
            <a:r>
              <a:rPr lang="en-US" sz="3000" b="1" dirty="0">
                <a:solidFill>
                  <a:schemeClr val="accent1"/>
                </a:solidFill>
                <a:latin typeface="+mn-lt"/>
              </a:rPr>
              <a:t>Parent &amp; Family Engagement Opportunities </a:t>
            </a:r>
            <a:endParaRPr sz="3000" b="1" dirty="0">
              <a:solidFill>
                <a:schemeClr val="accent1"/>
              </a:solidFill>
              <a:latin typeface="+mn-lt"/>
            </a:endParaRPr>
          </a:p>
        </p:txBody>
      </p:sp>
      <p:sp>
        <p:nvSpPr>
          <p:cNvPr id="171" name="Google Shape;171;p23"/>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graphicFrame>
        <p:nvGraphicFramePr>
          <p:cNvPr id="3" name="Table 3">
            <a:extLst>
              <a:ext uri="{FF2B5EF4-FFF2-40B4-BE49-F238E27FC236}">
                <a16:creationId xmlns:a16="http://schemas.microsoft.com/office/drawing/2014/main" id="{0CB25CE1-F53F-4445-9265-624CC6D88528}"/>
              </a:ext>
            </a:extLst>
          </p:cNvPr>
          <p:cNvGraphicFramePr>
            <a:graphicFrameLocks noGrp="1"/>
          </p:cNvGraphicFramePr>
          <p:nvPr>
            <p:extLst>
              <p:ext uri="{D42A27DB-BD31-4B8C-83A1-F6EECF244321}">
                <p14:modId xmlns:p14="http://schemas.microsoft.com/office/powerpoint/2010/main" val="1040562184"/>
              </p:ext>
            </p:extLst>
          </p:nvPr>
        </p:nvGraphicFramePr>
        <p:xfrm>
          <a:off x="935666" y="1407743"/>
          <a:ext cx="7473696" cy="3284220"/>
        </p:xfrm>
        <a:graphic>
          <a:graphicData uri="http://schemas.openxmlformats.org/drawingml/2006/table">
            <a:tbl>
              <a:tblPr firstRow="1" bandRow="1">
                <a:tableStyleId>{5DDD4502-4A86-46F2-99C1-99CD752CC2CE}</a:tableStyleId>
              </a:tblPr>
              <a:tblGrid>
                <a:gridCol w="2491232">
                  <a:extLst>
                    <a:ext uri="{9D8B030D-6E8A-4147-A177-3AD203B41FA5}">
                      <a16:colId xmlns:a16="http://schemas.microsoft.com/office/drawing/2014/main" val="344387428"/>
                    </a:ext>
                  </a:extLst>
                </a:gridCol>
                <a:gridCol w="2491232">
                  <a:extLst>
                    <a:ext uri="{9D8B030D-6E8A-4147-A177-3AD203B41FA5}">
                      <a16:colId xmlns:a16="http://schemas.microsoft.com/office/drawing/2014/main" val="2842957951"/>
                    </a:ext>
                  </a:extLst>
                </a:gridCol>
                <a:gridCol w="2491232">
                  <a:extLst>
                    <a:ext uri="{9D8B030D-6E8A-4147-A177-3AD203B41FA5}">
                      <a16:colId xmlns:a16="http://schemas.microsoft.com/office/drawing/2014/main" val="2157786382"/>
                    </a:ext>
                  </a:extLst>
                </a:gridCol>
              </a:tblGrid>
              <a:tr h="370840">
                <a:tc>
                  <a:txBody>
                    <a:bodyPr/>
                    <a:lstStyle/>
                    <a:p>
                      <a:pPr marR="0" algn="ctr" rtl="0" fontAlgn="t">
                        <a:spcBef>
                          <a:spcPts val="0"/>
                        </a:spcBef>
                        <a:spcAft>
                          <a:spcPts val="0"/>
                        </a:spcAft>
                      </a:pPr>
                      <a:r>
                        <a:rPr lang="en-US" sz="1400" b="0" i="0" u="sng" strike="noStrike" dirty="0">
                          <a:solidFill>
                            <a:srgbClr val="0091EA"/>
                          </a:solidFill>
                          <a:effectLst/>
                          <a:latin typeface="Arial" panose="020B0604020202020204" pitchFamily="34" charset="0"/>
                          <a:ea typeface="Arial" panose="020B0604020202020204" pitchFamily="34" charset="0"/>
                          <a:cs typeface="Arial" panose="020B0604020202020204" pitchFamily="34" charset="0"/>
                        </a:rPr>
                        <a:t>Family Engagement Opportunities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Family Night Events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Visit Parent Resource Center</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All Pro Dads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Parent/Teacher Conferences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Parent Meetings about student data, understanding student progress and assessments, and more!</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Transition Meetings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Parent Input Meetings/Surveys</a:t>
                      </a:r>
                      <a:endParaRPr lang="en-US" sz="1400" b="0" i="0" u="none" strike="noStrike" dirty="0">
                        <a:effectLst/>
                        <a:latin typeface="Arial" panose="020B0604020202020204" pitchFamily="34" charset="0"/>
                      </a:endParaRPr>
                    </a:p>
                    <a:p>
                      <a:endParaRPr lang="en-US" dirty="0"/>
                    </a:p>
                  </a:txBody>
                  <a:tcPr/>
                </a:tc>
                <a:tc>
                  <a:txBody>
                    <a:bodyPr/>
                    <a:lstStyle/>
                    <a:p>
                      <a:pPr marR="0" algn="ctr" rtl="0" fontAlgn="t">
                        <a:spcBef>
                          <a:spcPts val="0"/>
                        </a:spcBef>
                        <a:spcAft>
                          <a:spcPts val="0"/>
                        </a:spcAft>
                      </a:pPr>
                      <a:r>
                        <a:rPr lang="en-US" sz="1400" b="0" i="0" u="sng" strike="noStrike" dirty="0">
                          <a:solidFill>
                            <a:srgbClr val="0091EA"/>
                          </a:solidFill>
                          <a:effectLst/>
                          <a:latin typeface="Arial" panose="020B0604020202020204" pitchFamily="34" charset="0"/>
                          <a:ea typeface="Arial" panose="020B0604020202020204" pitchFamily="34" charset="0"/>
                          <a:cs typeface="Arial" panose="020B0604020202020204" pitchFamily="34" charset="0"/>
                        </a:rPr>
                        <a:t>Volunteer Opportunities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PTA events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Classroom/media center helper</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School events such as STEM Day, Book Fairs, </a:t>
                      </a:r>
                      <a:r>
                        <a:rPr lang="en-US" sz="1400" b="0" i="0" u="none" strike="noStrike"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etc</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Media Center Support</a:t>
                      </a:r>
                      <a:endParaRPr lang="en-US" sz="1400" b="0" i="0" u="none" strike="noStrike" dirty="0">
                        <a:effectLst/>
                        <a:latin typeface="Arial" panose="020B0604020202020204" pitchFamily="34" charset="0"/>
                      </a:endParaRPr>
                    </a:p>
                    <a:p>
                      <a:pPr marL="0" marR="0" indent="0" algn="ctr" rtl="0" fontAlgn="t">
                        <a:spcBef>
                          <a:spcPts val="0"/>
                        </a:spcBef>
                        <a:spcAft>
                          <a:spcPts val="0"/>
                        </a:spcAft>
                      </a:pPr>
                      <a:endParaRPr lang="en-US" sz="1400" b="0" i="0" u="none" strike="noStrike" dirty="0">
                        <a:effectLst/>
                        <a:latin typeface="Arial" panose="020B0604020202020204" pitchFamily="34" charset="0"/>
                      </a:endParaRPr>
                    </a:p>
                    <a:p>
                      <a:endParaRPr lang="en-US" dirty="0"/>
                    </a:p>
                  </a:txBody>
                  <a:tcPr/>
                </a:tc>
                <a:tc>
                  <a:txBody>
                    <a:bodyPr/>
                    <a:lstStyle/>
                    <a:p>
                      <a:pPr marR="0" algn="ctr" rtl="0" fontAlgn="t">
                        <a:spcBef>
                          <a:spcPts val="0"/>
                        </a:spcBef>
                        <a:spcAft>
                          <a:spcPts val="0"/>
                        </a:spcAft>
                      </a:pPr>
                      <a:r>
                        <a:rPr lang="en-US" sz="1400" b="0" i="0" u="sng" strike="noStrike" dirty="0">
                          <a:solidFill>
                            <a:srgbClr val="0091EA"/>
                          </a:solidFill>
                          <a:effectLst/>
                          <a:latin typeface="Arial" panose="020B0604020202020204" pitchFamily="34" charset="0"/>
                          <a:ea typeface="Arial" panose="020B0604020202020204" pitchFamily="34" charset="0"/>
                          <a:cs typeface="Arial" panose="020B0604020202020204" pitchFamily="34" charset="0"/>
                        </a:rPr>
                        <a:t>Parent Decision Making Opportunities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Fall Parent Input during conferences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Spring Parent Input Survey</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Title I Parent Surveys</a:t>
                      </a:r>
                      <a:endParaRPr lang="en-US" sz="1400" b="0" i="0" u="none" strike="noStrike" dirty="0">
                        <a:effectLst/>
                        <a:latin typeface="Arial" panose="020B0604020202020204" pitchFamily="34" charset="0"/>
                      </a:endParaRPr>
                    </a:p>
                    <a:p>
                      <a:pPr marL="283464" marR="0" indent="-283464" algn="l" rtl="0" fontAlgn="t">
                        <a:spcBef>
                          <a:spcPts val="0"/>
                        </a:spcBef>
                        <a:spcAft>
                          <a:spcPts val="0"/>
                        </a:spcAft>
                      </a:pPr>
                      <a:r>
                        <a:rPr lang="en-US" sz="14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Local School Council</a:t>
                      </a:r>
                      <a:endParaRPr lang="en-US" sz="1400" b="0" i="0" u="none" strike="noStrike" dirty="0">
                        <a:effectLst/>
                        <a:latin typeface="Arial" panose="020B0604020202020204" pitchFamily="34" charset="0"/>
                      </a:endParaRPr>
                    </a:p>
                    <a:p>
                      <a:endParaRPr lang="en-US" dirty="0"/>
                    </a:p>
                  </a:txBody>
                  <a:tcPr/>
                </a:tc>
                <a:extLst>
                  <a:ext uri="{0D108BD9-81ED-4DB2-BD59-A6C34878D82A}">
                    <a16:rowId xmlns:a16="http://schemas.microsoft.com/office/drawing/2014/main" val="33066431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7" name="Google Shape;377;p3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6" name="Google Shape;247;p27">
            <a:extLst>
              <a:ext uri="{FF2B5EF4-FFF2-40B4-BE49-F238E27FC236}">
                <a16:creationId xmlns:a16="http://schemas.microsoft.com/office/drawing/2014/main" id="{9A8F526E-8C19-4090-9C35-229B68B5A9F2}"/>
              </a:ext>
            </a:extLst>
          </p:cNvPr>
          <p:cNvSpPr txBox="1">
            <a:spLocks/>
          </p:cNvSpPr>
          <p:nvPr/>
        </p:nvSpPr>
        <p:spPr>
          <a:xfrm>
            <a:off x="685799" y="292521"/>
            <a:ext cx="7772400" cy="785813"/>
          </a:xfrm>
          <a:prstGeom prst="rect">
            <a:avLst/>
          </a:prstGeom>
        </p:spPr>
        <p:txBody>
          <a:bodyPr spcFirstLastPara="1" vert="horz" wrap="square" lIns="91425" tIns="91425" rIns="91425" bIns="91425" rtlCol="0" anchor="b" anchorCtr="0">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US" sz="4000" b="1" dirty="0">
                <a:solidFill>
                  <a:schemeClr val="accent1"/>
                </a:solidFill>
                <a:latin typeface="+mn-lt"/>
              </a:rPr>
              <a:t>We love partnering with you!</a:t>
            </a:r>
          </a:p>
        </p:txBody>
      </p:sp>
      <p:sp>
        <p:nvSpPr>
          <p:cNvPr id="8" name="TextBox 7">
            <a:extLst>
              <a:ext uri="{FF2B5EF4-FFF2-40B4-BE49-F238E27FC236}">
                <a16:creationId xmlns:a16="http://schemas.microsoft.com/office/drawing/2014/main" id="{D21883CF-2963-408E-A7AD-DC2A7DF6DB10}"/>
              </a:ext>
            </a:extLst>
          </p:cNvPr>
          <p:cNvSpPr txBox="1"/>
          <p:nvPr/>
        </p:nvSpPr>
        <p:spPr>
          <a:xfrm>
            <a:off x="1016949" y="1529156"/>
            <a:ext cx="7110101" cy="1792798"/>
          </a:xfrm>
          <a:prstGeom prst="rect">
            <a:avLst/>
          </a:prstGeom>
          <a:noFill/>
        </p:spPr>
        <p:txBody>
          <a:bodyPr wrap="square">
            <a:spAutoFit/>
          </a:bodyPr>
          <a:lstStyle/>
          <a:p>
            <a:pPr marL="68580" marR="0" lvl="0" indent="-68580" algn="l" defTabSz="457200" rtl="0" eaLnBrk="1" fontAlgn="auto" latinLnBrk="0" hangingPunct="1">
              <a:lnSpc>
                <a:spcPct val="90000"/>
              </a:lnSpc>
              <a:spcBef>
                <a:spcPts val="1000"/>
              </a:spcBef>
              <a:spcAft>
                <a:spcPts val="150"/>
              </a:spcAft>
              <a:buClr>
                <a:srgbClr val="92D050"/>
              </a:buClr>
              <a:buSzPct val="80000"/>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Hind"/>
                <a:ea typeface="+mn-ea"/>
                <a:cs typeface="Arial"/>
                <a:sym typeface="Arial"/>
              </a:rPr>
              <a:t>We will promptly reply to your requests!</a:t>
            </a:r>
          </a:p>
          <a:p>
            <a:pPr marL="68580" marR="0" lvl="0" indent="-68580" algn="l" defTabSz="457200" rtl="0" eaLnBrk="1" fontAlgn="auto" latinLnBrk="0" hangingPunct="1">
              <a:lnSpc>
                <a:spcPct val="90000"/>
              </a:lnSpc>
              <a:spcBef>
                <a:spcPts val="1000"/>
              </a:spcBef>
              <a:spcAft>
                <a:spcPts val="150"/>
              </a:spcAft>
              <a:buClr>
                <a:srgbClr val="92D050"/>
              </a:buClr>
              <a:buSzPct val="80000"/>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Hind"/>
                <a:ea typeface="+mn-ea"/>
                <a:cs typeface="Arial"/>
                <a:sym typeface="Arial"/>
              </a:rPr>
              <a:t>To contact to school staff:  Kimberly Chastain, </a:t>
            </a:r>
            <a:r>
              <a:rPr kumimoji="0" lang="en-US" sz="2000" b="0" i="0" u="none" strike="noStrike" kern="1200" cap="none" spc="0" normalizeH="0" baseline="0" noProof="0" dirty="0" err="1">
                <a:ln>
                  <a:noFill/>
                </a:ln>
                <a:solidFill>
                  <a:srgbClr val="000000"/>
                </a:solidFill>
                <a:effectLst/>
                <a:uLnTx/>
                <a:uFillTx/>
                <a:latin typeface="Hind"/>
                <a:ea typeface="+mn-ea"/>
                <a:cs typeface="Arial"/>
                <a:sym typeface="Arial"/>
              </a:rPr>
              <a:t>Panter</a:t>
            </a:r>
            <a:r>
              <a:rPr kumimoji="0" lang="en-US" sz="2000" b="0" i="0" u="none" strike="noStrike" kern="1200" cap="none" spc="0" normalizeH="0" baseline="0" noProof="0" dirty="0">
                <a:ln>
                  <a:noFill/>
                </a:ln>
                <a:solidFill>
                  <a:srgbClr val="000000"/>
                </a:solidFill>
                <a:effectLst/>
                <a:uLnTx/>
                <a:uFillTx/>
                <a:latin typeface="Hind"/>
                <a:ea typeface="+mn-ea"/>
                <a:cs typeface="Arial"/>
                <a:sym typeface="Arial"/>
              </a:rPr>
              <a:t> Title I ILC </a:t>
            </a:r>
            <a:r>
              <a:rPr kumimoji="0" lang="en-US" sz="2000" i="0" u="none" strike="noStrike" kern="1200" cap="none" spc="0" normalizeH="0" baseline="0" noProof="0" dirty="0">
                <a:ln>
                  <a:noFill/>
                </a:ln>
                <a:solidFill>
                  <a:schemeClr val="accent6"/>
                </a:solidFill>
                <a:effectLst/>
                <a:uLnTx/>
                <a:uFillTx/>
                <a:latin typeface="Hind"/>
                <a:ea typeface="+mn-ea"/>
                <a:cs typeface="Arial"/>
                <a:sym typeface="Arial"/>
                <a:hlinkClick r:id="rId3">
                  <a:extLst>
                    <a:ext uri="{A12FA001-AC4F-418D-AE19-62706E023703}">
                      <ahyp:hlinkClr xmlns:ahyp="http://schemas.microsoft.com/office/drawing/2018/hyperlinkcolor" val="tx"/>
                    </a:ext>
                  </a:extLst>
                </a:hlinkClick>
              </a:rPr>
              <a:t>kchastain@paulding.k12.ga.us</a:t>
            </a:r>
            <a:r>
              <a:rPr kumimoji="0" lang="en-US" sz="2000" i="0" u="none" strike="noStrike" kern="1200" cap="none" spc="0" normalizeH="0" baseline="0" noProof="0" dirty="0">
                <a:ln>
                  <a:noFill/>
                </a:ln>
                <a:solidFill>
                  <a:schemeClr val="accent6"/>
                </a:solidFill>
                <a:effectLst/>
                <a:uLnTx/>
                <a:uFillTx/>
                <a:latin typeface="Hind"/>
                <a:ea typeface="+mn-ea"/>
                <a:cs typeface="Arial"/>
                <a:sym typeface="Arial"/>
              </a:rPr>
              <a:t> </a:t>
            </a:r>
            <a:r>
              <a:rPr kumimoji="0" lang="en-US" sz="2000" i="0" u="none" strike="noStrike" kern="1200" cap="none" spc="0" normalizeH="0" baseline="0" noProof="0" dirty="0">
                <a:ln>
                  <a:noFill/>
                </a:ln>
                <a:effectLst/>
                <a:uLnTx/>
                <a:uFillTx/>
                <a:latin typeface="Hind"/>
                <a:ea typeface="+mn-ea"/>
                <a:cs typeface="Arial"/>
                <a:sym typeface="Arial"/>
              </a:rPr>
              <a:t>or </a:t>
            </a:r>
            <a:r>
              <a:rPr lang="en-US" sz="2000" dirty="0">
                <a:solidFill>
                  <a:srgbClr val="000000"/>
                </a:solidFill>
                <a:latin typeface="Hind"/>
                <a:cs typeface="Arial"/>
                <a:sym typeface="Arial"/>
              </a:rPr>
              <a:t>770-443-4303 ext. 19005</a:t>
            </a:r>
          </a:p>
          <a:p>
            <a:pPr marL="68580" marR="0" lvl="0" indent="-68580" algn="l" defTabSz="457200" rtl="0" eaLnBrk="1" fontAlgn="auto" latinLnBrk="0" hangingPunct="1">
              <a:lnSpc>
                <a:spcPct val="90000"/>
              </a:lnSpc>
              <a:spcBef>
                <a:spcPts val="1000"/>
              </a:spcBef>
              <a:spcAft>
                <a:spcPts val="150"/>
              </a:spcAft>
              <a:buClr>
                <a:srgbClr val="92D050"/>
              </a:buClr>
              <a:buSzPct val="80000"/>
              <a:buFont typeface="Wingdings" panose="05000000000000000000" pitchFamily="2" charset="2"/>
              <a:buChar char="ü"/>
              <a:tabLst/>
              <a:defRPr/>
            </a:pPr>
            <a:r>
              <a:rPr lang="en-US" sz="2000" kern="1200" dirty="0">
                <a:solidFill>
                  <a:schemeClr val="tx1"/>
                </a:solidFill>
                <a:latin typeface="Hind" panose="02000000000000000000" pitchFamily="2" charset="0"/>
                <a:ea typeface="+mj-ea"/>
                <a:cs typeface="Hind" panose="02000000000000000000" pitchFamily="2" charset="0"/>
                <a:sym typeface="Arial"/>
              </a:rPr>
              <a:t>To contact your child’s teacher directly, please use contact information on the weekly newsletter.</a:t>
            </a:r>
            <a:endParaRPr kumimoji="0" lang="en-US" sz="2000" i="0" u="none" strike="noStrike" kern="1200" cap="none" spc="0" normalizeH="0" baseline="0" noProof="0" dirty="0">
              <a:ln>
                <a:noFill/>
              </a:ln>
              <a:solidFill>
                <a:srgbClr val="000000"/>
              </a:solidFill>
              <a:effectLst/>
              <a:uLnTx/>
              <a:uFillTx/>
              <a:latin typeface="Hind" panose="02000000000000000000" pitchFamily="2" charset="0"/>
              <a:cs typeface="Hind" panose="02000000000000000000" pitchFamily="2"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7" name="Google Shape;377;p3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374" name="Google Shape;374;p35"/>
          <p:cNvSpPr txBox="1">
            <a:spLocks noGrp="1"/>
          </p:cNvSpPr>
          <p:nvPr>
            <p:ph type="ctrTitle" idx="4294967295"/>
          </p:nvPr>
        </p:nvSpPr>
        <p:spPr>
          <a:xfrm>
            <a:off x="5775325" y="3421063"/>
            <a:ext cx="3368675"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latin typeface="+mn-lt"/>
              </a:rPr>
              <a:t>Thanks!</a:t>
            </a:r>
            <a:endParaRPr sz="6000" b="1" dirty="0">
              <a:latin typeface="+mn-lt"/>
            </a:endParaRPr>
          </a:p>
        </p:txBody>
      </p:sp>
      <p:sp>
        <p:nvSpPr>
          <p:cNvPr id="375" name="Google Shape;375;p35"/>
          <p:cNvSpPr txBox="1">
            <a:spLocks noGrp="1"/>
          </p:cNvSpPr>
          <p:nvPr>
            <p:ph type="subTitle" idx="4294967295"/>
          </p:nvPr>
        </p:nvSpPr>
        <p:spPr>
          <a:xfrm>
            <a:off x="5450335" y="2110687"/>
            <a:ext cx="3116040" cy="7858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sz="3600" b="1" dirty="0"/>
          </a:p>
        </p:txBody>
      </p:sp>
      <p:sp>
        <p:nvSpPr>
          <p:cNvPr id="376" name="Google Shape;376;p35"/>
          <p:cNvSpPr txBox="1">
            <a:spLocks noGrp="1"/>
          </p:cNvSpPr>
          <p:nvPr>
            <p:ph type="body" idx="4294967295"/>
          </p:nvPr>
        </p:nvSpPr>
        <p:spPr>
          <a:xfrm>
            <a:off x="0" y="233916"/>
            <a:ext cx="4864100" cy="1765005"/>
          </a:xfrm>
          <a:prstGeom prst="rect">
            <a:avLst/>
          </a:prstGeom>
        </p:spPr>
        <p:txBody>
          <a:bodyPr spcFirstLastPara="1" wrap="square" lIns="91425" tIns="91425" rIns="91425" bIns="91425" anchor="t" anchorCtr="0">
            <a:noAutofit/>
          </a:bodyPr>
          <a:lstStyle/>
          <a:p>
            <a:pPr marL="0" lvl="0" indent="0">
              <a:buNone/>
            </a:pPr>
            <a:r>
              <a:rPr lang="en-US" sz="2800" dirty="0">
                <a:solidFill>
                  <a:schemeClr val="accent1"/>
                </a:solidFill>
              </a:rPr>
              <a:t>Closing and Feedback</a:t>
            </a:r>
          </a:p>
          <a:p>
            <a:pPr marL="0" lvl="0" indent="0">
              <a:buNone/>
            </a:pPr>
            <a:r>
              <a:rPr lang="en-US" sz="2000" dirty="0">
                <a:solidFill>
                  <a:schemeClr val="accent1">
                    <a:lumMod val="75000"/>
                  </a:schemeClr>
                </a:solidFill>
              </a:rPr>
              <a:t>https://forms.office.com/r/yCerYPrACz</a:t>
            </a:r>
            <a:endParaRPr sz="2000" dirty="0">
              <a:solidFill>
                <a:schemeClr val="accent1">
                  <a:lumMod val="75000"/>
                </a:schemeClr>
              </a:solidFill>
            </a:endParaRPr>
          </a:p>
        </p:txBody>
      </p:sp>
      <p:pic>
        <p:nvPicPr>
          <p:cNvPr id="3" name="Picture 2">
            <a:extLst>
              <a:ext uri="{FF2B5EF4-FFF2-40B4-BE49-F238E27FC236}">
                <a16:creationId xmlns:a16="http://schemas.microsoft.com/office/drawing/2014/main" id="{0F18BCB6-E259-D1CC-27AA-68301782D9C5}"/>
              </a:ext>
            </a:extLst>
          </p:cNvPr>
          <p:cNvPicPr>
            <a:picLocks noChangeAspect="1"/>
          </p:cNvPicPr>
          <p:nvPr/>
        </p:nvPicPr>
        <p:blipFill>
          <a:blip r:embed="rId3"/>
          <a:stretch>
            <a:fillRect/>
          </a:stretch>
        </p:blipFill>
        <p:spPr>
          <a:xfrm>
            <a:off x="577625" y="1343333"/>
            <a:ext cx="2320520" cy="2320520"/>
          </a:xfrm>
          <a:prstGeom prst="rect">
            <a:avLst/>
          </a:prstGeom>
        </p:spPr>
      </p:pic>
    </p:spTree>
    <p:extLst>
      <p:ext uri="{BB962C8B-B14F-4D97-AF65-F5344CB8AC3E}">
        <p14:creationId xmlns:p14="http://schemas.microsoft.com/office/powerpoint/2010/main" val="181227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3"/>
          <p:cNvSpPr txBox="1"/>
          <p:nvPr/>
        </p:nvSpPr>
        <p:spPr>
          <a:xfrm>
            <a:off x="1264778" y="1737402"/>
            <a:ext cx="6922094" cy="988706"/>
          </a:xfrm>
          <a:prstGeom prst="rect">
            <a:avLst/>
          </a:prstGeom>
          <a:noFill/>
          <a:ln>
            <a:noFill/>
          </a:ln>
        </p:spPr>
        <p:txBody>
          <a:bodyPr spcFirstLastPara="1" wrap="square" lIns="91425" tIns="91425" rIns="91425" bIns="91425" anchor="t" anchorCtr="0">
            <a:noAutofit/>
          </a:bodyPr>
          <a:lstStyle/>
          <a:p>
            <a:pPr lvl="0" algn="ctr">
              <a:spcBef>
                <a:spcPts val="600"/>
              </a:spcBef>
            </a:pPr>
            <a:r>
              <a:rPr lang="en-US" b="1" kern="1200" dirty="0">
                <a:latin typeface="Century Gothic" panose="020B0502020202020204"/>
              </a:rPr>
              <a:t>We welcome your questions and input throughout this presentation!  We want to make sure you leave informed about the Title I program and know what opportunities we provide for families to be involved. </a:t>
            </a:r>
            <a:endParaRPr dirty="0">
              <a:latin typeface="Source Sans Pro"/>
              <a:ea typeface="Source Sans Pro"/>
              <a:cs typeface="Source Sans Pro"/>
              <a:sym typeface="Source Sans Pro"/>
            </a:endParaRP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4"/>
          <p:cNvSpPr/>
          <p:nvPr/>
        </p:nvSpPr>
        <p:spPr>
          <a:xfrm>
            <a:off x="5880381" y="2562025"/>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1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85" name="Google Shape;85;p14"/>
          <p:cNvSpPr txBox="1">
            <a:spLocks noGrp="1"/>
          </p:cNvSpPr>
          <p:nvPr>
            <p:ph type="ctrTitle" idx="4294967295"/>
          </p:nvPr>
        </p:nvSpPr>
        <p:spPr>
          <a:xfrm>
            <a:off x="1045363" y="719402"/>
            <a:ext cx="8098637" cy="508000"/>
          </a:xfrm>
          <a:prstGeom prst="rect">
            <a:avLst/>
          </a:prstGeom>
        </p:spPr>
        <p:txBody>
          <a:bodyPr spcFirstLastPara="1" wrap="square" lIns="91425" tIns="91425" rIns="91425" bIns="91425" anchor="b" anchorCtr="0">
            <a:noAutofit/>
          </a:bodyPr>
          <a:lstStyle/>
          <a:p>
            <a:pPr lvl="0"/>
            <a:r>
              <a:rPr lang="en-US" sz="2800" b="1" dirty="0">
                <a:solidFill>
                  <a:schemeClr val="accent2"/>
                </a:solidFill>
                <a:latin typeface="+mn-lt"/>
              </a:rPr>
              <a:t>What Is a Title I School?</a:t>
            </a:r>
            <a:br>
              <a:rPr lang="en-US" sz="1600" b="1" dirty="0"/>
            </a:br>
            <a:endParaRPr sz="1600" b="1" dirty="0"/>
          </a:p>
        </p:txBody>
      </p:sp>
      <p:cxnSp>
        <p:nvCxnSpPr>
          <p:cNvPr id="89" name="Google Shape;89;p14"/>
          <p:cNvCxnSpPr/>
          <p:nvPr/>
        </p:nvCxnSpPr>
        <p:spPr>
          <a:xfrm>
            <a:off x="6694986" y="3933625"/>
            <a:ext cx="214500" cy="856800"/>
          </a:xfrm>
          <a:prstGeom prst="straightConnector1">
            <a:avLst/>
          </a:prstGeom>
          <a:noFill/>
          <a:ln w="9525" cap="flat" cmpd="sng">
            <a:solidFill>
              <a:srgbClr val="CFD8DC"/>
            </a:solidFill>
            <a:prstDash val="solid"/>
            <a:round/>
            <a:headEnd type="none" w="med" len="med"/>
            <a:tailEnd type="none" w="med" len="med"/>
          </a:ln>
        </p:spPr>
      </p:cxnSp>
      <p:cxnSp>
        <p:nvCxnSpPr>
          <p:cNvPr id="90" name="Google Shape;90;p14"/>
          <p:cNvCxnSpPr/>
          <p:nvPr/>
        </p:nvCxnSpPr>
        <p:spPr>
          <a:xfrm>
            <a:off x="7059842" y="3727574"/>
            <a:ext cx="394200" cy="525600"/>
          </a:xfrm>
          <a:prstGeom prst="straightConnector1">
            <a:avLst/>
          </a:prstGeom>
          <a:noFill/>
          <a:ln w="9525" cap="flat" cmpd="sng">
            <a:solidFill>
              <a:srgbClr val="CFD8DC"/>
            </a:solidFill>
            <a:prstDash val="solid"/>
            <a:round/>
            <a:headEnd type="none" w="med" len="med"/>
            <a:tailEnd type="none" w="med" len="med"/>
          </a:ln>
        </p:spPr>
      </p:cxnSp>
      <p:cxnSp>
        <p:nvCxnSpPr>
          <p:cNvPr id="91" name="Google Shape;91;p14"/>
          <p:cNvCxnSpPr/>
          <p:nvPr/>
        </p:nvCxnSpPr>
        <p:spPr>
          <a:xfrm>
            <a:off x="7224089" y="3501963"/>
            <a:ext cx="752400" cy="464100"/>
          </a:xfrm>
          <a:prstGeom prst="straightConnector1">
            <a:avLst/>
          </a:prstGeom>
          <a:noFill/>
          <a:ln w="9525" cap="flat" cmpd="sng">
            <a:solidFill>
              <a:srgbClr val="CFD8DC"/>
            </a:solidFill>
            <a:prstDash val="solid"/>
            <a:round/>
            <a:headEnd type="none" w="med" len="med"/>
            <a:tailEnd type="none" w="med" len="med"/>
          </a:ln>
        </p:spPr>
      </p:cxnSp>
      <p:sp>
        <p:nvSpPr>
          <p:cNvPr id="2" name="Rectangle 1">
            <a:extLst>
              <a:ext uri="{FF2B5EF4-FFF2-40B4-BE49-F238E27FC236}">
                <a16:creationId xmlns:a16="http://schemas.microsoft.com/office/drawing/2014/main" id="{1F05CA32-6809-4A1F-9ED6-2817CEADC325}"/>
              </a:ext>
            </a:extLst>
          </p:cNvPr>
          <p:cNvSpPr/>
          <p:nvPr/>
        </p:nvSpPr>
        <p:spPr>
          <a:xfrm>
            <a:off x="1045363" y="1232452"/>
            <a:ext cx="6720063" cy="3360920"/>
          </a:xfrm>
          <a:prstGeom prst="rect">
            <a:avLst/>
          </a:prstGeom>
        </p:spPr>
        <p:txBody>
          <a:bodyPr wrap="square">
            <a:spAutoFit/>
          </a:bodyPr>
          <a:lstStyle/>
          <a:p>
            <a:pPr>
              <a:spcBef>
                <a:spcPct val="20000"/>
              </a:spcBef>
              <a:buClr>
                <a:schemeClr val="accent1"/>
              </a:buClr>
              <a:buFont typeface="Wingdings" panose="05000000000000000000" pitchFamily="2" charset="2"/>
              <a:buChar char="ü"/>
              <a:defRPr/>
            </a:pPr>
            <a:r>
              <a:rPr lang="en-US" dirty="0">
                <a:solidFill>
                  <a:schemeClr val="tx1"/>
                </a:solidFill>
                <a:latin typeface="Hind"/>
                <a:ea typeface="Batang" pitchFamily="18" charset="-127"/>
              </a:rPr>
              <a:t>Title I was enacted in 1965 under the Elementary and Secondary Act </a:t>
            </a:r>
            <a:r>
              <a:rPr lang="en-US" dirty="0">
                <a:latin typeface="Hind"/>
              </a:rPr>
              <a:t>amended by the Every Student Succeeds Act (ESSA)</a:t>
            </a:r>
            <a:r>
              <a:rPr lang="en-US" dirty="0">
                <a:solidFill>
                  <a:schemeClr val="tx1"/>
                </a:solidFill>
                <a:latin typeface="Hind"/>
                <a:ea typeface="Batang" pitchFamily="18" charset="-127"/>
              </a:rPr>
              <a:t>.  It is the largest Federal Assistance Program for our nation’s schools. </a:t>
            </a:r>
          </a:p>
          <a:p>
            <a:pPr>
              <a:spcBef>
                <a:spcPct val="20000"/>
              </a:spcBef>
              <a:defRPr/>
            </a:pPr>
            <a:endParaRPr lang="en-US" dirty="0">
              <a:solidFill>
                <a:schemeClr val="tx1"/>
              </a:solidFill>
              <a:latin typeface="Hind"/>
              <a:ea typeface="Batang" pitchFamily="18" charset="-127"/>
            </a:endParaRPr>
          </a:p>
          <a:p>
            <a:pPr>
              <a:spcBef>
                <a:spcPct val="20000"/>
              </a:spcBef>
              <a:buClr>
                <a:schemeClr val="accent1"/>
              </a:buClr>
              <a:buFont typeface="Wingdings" panose="05000000000000000000" pitchFamily="2" charset="2"/>
              <a:buChar char="ü"/>
              <a:defRPr/>
            </a:pPr>
            <a:r>
              <a:rPr lang="en-US" dirty="0">
                <a:solidFill>
                  <a:schemeClr val="tx1"/>
                </a:solidFill>
                <a:latin typeface="Hind"/>
                <a:ea typeface="Batang" pitchFamily="18" charset="-127"/>
              </a:rPr>
              <a:t>The purpose of Title I is to ensure that all children have a fair, equal, and significant </a:t>
            </a:r>
            <a:r>
              <a:rPr lang="en-US" dirty="0">
                <a:latin typeface="Hind"/>
              </a:rPr>
              <a:t>opportunity to obtain a high-quality education and to achieve proficiency on high academic standards.​ </a:t>
            </a:r>
            <a:endParaRPr lang="en-US" dirty="0">
              <a:solidFill>
                <a:schemeClr val="tx1"/>
              </a:solidFill>
              <a:latin typeface="Hind"/>
              <a:ea typeface="Batang" pitchFamily="18" charset="-127"/>
            </a:endParaRPr>
          </a:p>
          <a:p>
            <a:pPr>
              <a:spcBef>
                <a:spcPct val="20000"/>
              </a:spcBef>
              <a:defRPr/>
            </a:pPr>
            <a:endParaRPr lang="en-US" dirty="0">
              <a:solidFill>
                <a:schemeClr val="tx1"/>
              </a:solidFill>
              <a:latin typeface="Hind"/>
              <a:ea typeface="Batang" pitchFamily="18" charset="-127"/>
            </a:endParaRPr>
          </a:p>
          <a:p>
            <a:pPr>
              <a:spcBef>
                <a:spcPct val="20000"/>
              </a:spcBef>
              <a:buClr>
                <a:schemeClr val="accent1"/>
              </a:buClr>
              <a:buFont typeface="Wingdings" panose="05000000000000000000" pitchFamily="2" charset="2"/>
              <a:buChar char="ü"/>
              <a:defRPr/>
            </a:pPr>
            <a:r>
              <a:rPr lang="en-US" dirty="0">
                <a:solidFill>
                  <a:schemeClr val="tx1"/>
                </a:solidFill>
                <a:latin typeface="Hind"/>
                <a:ea typeface="Batang" pitchFamily="18" charset="-127"/>
              </a:rPr>
              <a:t>Title I provides federal funds through the Georgia Department of Education to schools with at least 40% of the student population receiving free and reduced meals. </a:t>
            </a:r>
          </a:p>
        </p:txBody>
      </p:sp>
      <p:pic>
        <p:nvPicPr>
          <p:cNvPr id="1028" name="Picture 4" descr="Image result for black and white school house image">
            <a:extLst>
              <a:ext uri="{FF2B5EF4-FFF2-40B4-BE49-F238E27FC236}">
                <a16:creationId xmlns:a16="http://schemas.microsoft.com/office/drawing/2014/main" id="{236085C4-FA18-4273-B976-B03BBFD59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308" y="231082"/>
            <a:ext cx="948658" cy="1272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46024" y="769120"/>
            <a:ext cx="6258273" cy="461951"/>
          </a:xfrm>
          <a:prstGeom prst="rect">
            <a:avLst/>
          </a:prstGeom>
        </p:spPr>
        <p:txBody>
          <a:bodyPr spcFirstLastPara="1" wrap="square" lIns="91425" tIns="91425" rIns="91425" bIns="91425" anchor="b" anchorCtr="0">
            <a:noAutofit/>
          </a:bodyPr>
          <a:lstStyle/>
          <a:p>
            <a:pPr lvl="0"/>
            <a:r>
              <a:rPr lang="en-US" sz="2800" dirty="0">
                <a:solidFill>
                  <a:schemeClr val="accent1"/>
                </a:solidFill>
                <a:latin typeface="+mn-lt"/>
              </a:rPr>
              <a:t>Title I funds at our school are applied to:</a:t>
            </a:r>
          </a:p>
        </p:txBody>
      </p:sp>
      <p:sp>
        <p:nvSpPr>
          <p:cNvPr id="98" name="Google Shape;98;p15"/>
          <p:cNvSpPr txBox="1">
            <a:spLocks noGrp="1"/>
          </p:cNvSpPr>
          <p:nvPr>
            <p:ph type="subTitle" idx="1"/>
          </p:nvPr>
        </p:nvSpPr>
        <p:spPr>
          <a:xfrm>
            <a:off x="1546025" y="1319444"/>
            <a:ext cx="5832600" cy="784800"/>
          </a:xfrm>
          <a:prstGeom prst="rect">
            <a:avLst/>
          </a:prstGeom>
        </p:spPr>
        <p:txBody>
          <a:bodyPr spcFirstLastPara="1" wrap="square" lIns="91425" tIns="91425" rIns="91425" bIns="91425" anchor="t" anchorCtr="0">
            <a:noAutofit/>
          </a:bodyPr>
          <a:lstStyle/>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Supplementing programs that are already in place in schools, with the goal of providing all students with equal opportunity for achieving academic success</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Hiring additional teachers and other support staff </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Purchasing supplemental (additional) instructional materials, resources, and educational programs </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Conducting parent activities and workshops focusing on how the school and families can work together to support students in content academic areas and other </a:t>
            </a:r>
            <a:r>
              <a:rPr lang="en-US" sz="1600">
                <a:solidFill>
                  <a:srgbClr val="666666"/>
                </a:solidFill>
                <a:latin typeface="Hind"/>
                <a:ea typeface="Batang" pitchFamily="18" charset="-127"/>
                <a:cs typeface="Arial"/>
                <a:sym typeface="Arial"/>
              </a:rPr>
              <a:t>opportunities parents' </a:t>
            </a:r>
            <a:r>
              <a:rPr lang="en-US" sz="1600" dirty="0">
                <a:solidFill>
                  <a:srgbClr val="666666"/>
                </a:solidFill>
                <a:latin typeface="Hind"/>
                <a:ea typeface="Batang" pitchFamily="18" charset="-127"/>
                <a:cs typeface="Arial"/>
                <a:sym typeface="Arial"/>
              </a:rPr>
              <a:t>request</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Providing professional development for teachers and staff</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Establishing a parent resource center</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Outreach to local Pre-K schools </a:t>
            </a:r>
            <a:endParaRPr sz="1600" dirty="0"/>
          </a:p>
        </p:txBody>
      </p:sp>
      <p:sp>
        <p:nvSpPr>
          <p:cNvPr id="99" name="Google Shape;99;p15"/>
          <p:cNvSpPr txBox="1">
            <a:spLocks noGrp="1"/>
          </p:cNvSpPr>
          <p:nvPr>
            <p:ph type="sldNum" idx="4294967295"/>
          </p:nvPr>
        </p:nvSpPr>
        <p:spPr>
          <a:xfrm>
            <a:off x="8594725" y="4749800"/>
            <a:ext cx="549275" cy="39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pic>
        <p:nvPicPr>
          <p:cNvPr id="2050" name="Picture 2" descr="Image result for black and white cash">
            <a:extLst>
              <a:ext uri="{FF2B5EF4-FFF2-40B4-BE49-F238E27FC236}">
                <a16:creationId xmlns:a16="http://schemas.microsoft.com/office/drawing/2014/main" id="{E2B9FDD9-44C4-4E44-B888-945CC67FA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998" y="1954446"/>
            <a:ext cx="1056784" cy="1234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extBox 1">
            <a:extLst>
              <a:ext uri="{FF2B5EF4-FFF2-40B4-BE49-F238E27FC236}">
                <a16:creationId xmlns:a16="http://schemas.microsoft.com/office/drawing/2014/main" id="{269AFAFD-A6D8-48B2-88D3-C63A29C1E70A}"/>
              </a:ext>
            </a:extLst>
          </p:cNvPr>
          <p:cNvSpPr txBox="1"/>
          <p:nvPr/>
        </p:nvSpPr>
        <p:spPr>
          <a:xfrm>
            <a:off x="4460739" y="1329125"/>
            <a:ext cx="1213339" cy="1020265"/>
          </a:xfrm>
          <a:prstGeom prst="rect">
            <a:avLst/>
          </a:prstGeom>
          <a:solidFill>
            <a:schemeClr val="bg1"/>
          </a:solidFill>
          <a:ln>
            <a:solidFill>
              <a:schemeClr val="bg1"/>
            </a:solidFill>
          </a:ln>
        </p:spPr>
        <p:txBody>
          <a:bodyPr wrap="square" rtlCol="0">
            <a:spAutoFit/>
          </a:bodyPr>
          <a:lstStyle/>
          <a:p>
            <a:endParaRPr lang="en-US" dirty="0"/>
          </a:p>
        </p:txBody>
      </p:sp>
      <p:sp>
        <p:nvSpPr>
          <p:cNvPr id="105" name="Google Shape;105;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sp>
        <p:nvSpPr>
          <p:cNvPr id="4" name="Google Shape;257;p22">
            <a:extLst>
              <a:ext uri="{FF2B5EF4-FFF2-40B4-BE49-F238E27FC236}">
                <a16:creationId xmlns:a16="http://schemas.microsoft.com/office/drawing/2014/main" id="{0332E6CA-6428-4389-A7AC-45F94A6BDB41}"/>
              </a:ext>
            </a:extLst>
          </p:cNvPr>
          <p:cNvSpPr txBox="1">
            <a:spLocks/>
          </p:cNvSpPr>
          <p:nvPr/>
        </p:nvSpPr>
        <p:spPr>
          <a:xfrm>
            <a:off x="614967" y="575527"/>
            <a:ext cx="6792427" cy="636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800" kern="1200" dirty="0">
              <a:solidFill>
                <a:schemeClr val="bg1"/>
              </a:solidFill>
              <a:latin typeface="Century Gothic" panose="020B0502020202020204"/>
              <a:ea typeface="+mj-ea"/>
              <a:cs typeface="+mj-cs"/>
            </a:endParaRPr>
          </a:p>
          <a:p>
            <a:endParaRPr lang="en-US" sz="2800" kern="1200" dirty="0">
              <a:solidFill>
                <a:schemeClr val="bg1"/>
              </a:solidFill>
              <a:latin typeface="Century Gothic" panose="020B0502020202020204"/>
              <a:ea typeface="+mj-ea"/>
              <a:cs typeface="+mj-cs"/>
            </a:endParaRPr>
          </a:p>
          <a:p>
            <a:r>
              <a:rPr lang="en-US" sz="2800" kern="1200" dirty="0">
                <a:solidFill>
                  <a:schemeClr val="accent1"/>
                </a:solidFill>
                <a:latin typeface="+mn-lt"/>
              </a:rPr>
              <a:t>How </a:t>
            </a:r>
            <a:r>
              <a:rPr lang="en-US" sz="2800" dirty="0" err="1">
                <a:solidFill>
                  <a:schemeClr val="accent1"/>
                </a:solidFill>
                <a:latin typeface="+mn-lt"/>
              </a:rPr>
              <a:t>Panter</a:t>
            </a:r>
            <a:r>
              <a:rPr lang="en-US" sz="2800" kern="1200" dirty="0">
                <a:solidFill>
                  <a:srgbClr val="FF0000"/>
                </a:solidFill>
                <a:latin typeface="+mn-lt"/>
              </a:rPr>
              <a:t> </a:t>
            </a:r>
            <a:r>
              <a:rPr lang="en-US" sz="2800" kern="1200" dirty="0">
                <a:solidFill>
                  <a:schemeClr val="accent1"/>
                </a:solidFill>
                <a:latin typeface="+mn-lt"/>
              </a:rPr>
              <a:t>Participates in the Title I Program</a:t>
            </a:r>
            <a:endParaRPr lang="en-US" sz="2800" dirty="0">
              <a:solidFill>
                <a:schemeClr val="accent1"/>
              </a:solidFill>
              <a:latin typeface="+mn-lt"/>
            </a:endParaRPr>
          </a:p>
        </p:txBody>
      </p:sp>
      <p:sp>
        <p:nvSpPr>
          <p:cNvPr id="5" name="Rectangle 4">
            <a:extLst>
              <a:ext uri="{FF2B5EF4-FFF2-40B4-BE49-F238E27FC236}">
                <a16:creationId xmlns:a16="http://schemas.microsoft.com/office/drawing/2014/main" id="{9188A5A3-4C2F-4F8E-8417-ECFD82162768}"/>
              </a:ext>
            </a:extLst>
          </p:cNvPr>
          <p:cNvSpPr/>
          <p:nvPr/>
        </p:nvSpPr>
        <p:spPr>
          <a:xfrm>
            <a:off x="614967" y="1459063"/>
            <a:ext cx="8213651" cy="2754600"/>
          </a:xfrm>
          <a:prstGeom prst="rect">
            <a:avLst/>
          </a:prstGeom>
        </p:spPr>
        <p:txBody>
          <a:bodyPr wrap="square">
            <a:spAutoFit/>
          </a:bodyPr>
          <a:lstStyle/>
          <a:p>
            <a:pPr lvl="0">
              <a:spcBef>
                <a:spcPts val="600"/>
              </a:spcBef>
              <a:buClr>
                <a:srgbClr val="1C4587"/>
              </a:buClr>
              <a:buSzPts val="1800"/>
            </a:pPr>
            <a:endParaRPr lang="en-US" sz="1200" b="1" dirty="0">
              <a:solidFill>
                <a:schemeClr val="accent1"/>
              </a:solidFill>
              <a:sym typeface="Hind"/>
            </a:endParaRPr>
          </a:p>
          <a:p>
            <a:pPr marL="171450" lvl="0" indent="-171450">
              <a:spcBef>
                <a:spcPts val="600"/>
              </a:spcBef>
              <a:buClr>
                <a:srgbClr val="1C4587"/>
              </a:buClr>
              <a:buSzPts val="1800"/>
              <a:buFont typeface="Wingdings" panose="05000000000000000000" pitchFamily="2" charset="2"/>
              <a:buChar char="v"/>
            </a:pPr>
            <a:r>
              <a:rPr lang="en-US" dirty="0">
                <a:solidFill>
                  <a:schemeClr val="tx1"/>
                </a:solidFill>
                <a:latin typeface="+mn-lt"/>
                <a:sym typeface="Hind"/>
              </a:rPr>
              <a:t>Title I Support Staff</a:t>
            </a:r>
          </a:p>
          <a:p>
            <a:pPr marL="171450" lvl="0" indent="-171450">
              <a:spcBef>
                <a:spcPts val="600"/>
              </a:spcBef>
              <a:buClr>
                <a:srgbClr val="1C4587"/>
              </a:buClr>
              <a:buSzPts val="1800"/>
              <a:buFont typeface="Wingdings" panose="05000000000000000000" pitchFamily="2" charset="2"/>
              <a:buChar char="v"/>
            </a:pPr>
            <a:r>
              <a:rPr lang="en-US" dirty="0">
                <a:solidFill>
                  <a:schemeClr val="tx1"/>
                </a:solidFill>
                <a:latin typeface="+mn-lt"/>
                <a:sym typeface="Hind"/>
              </a:rPr>
              <a:t>Parent and Family Engagement Meetings</a:t>
            </a:r>
          </a:p>
          <a:p>
            <a:pPr marL="171450" lvl="0" indent="-171450">
              <a:spcBef>
                <a:spcPts val="600"/>
              </a:spcBef>
              <a:buClr>
                <a:srgbClr val="1C4587"/>
              </a:buClr>
              <a:buSzPts val="1800"/>
              <a:buFont typeface="Wingdings" panose="05000000000000000000" pitchFamily="2" charset="2"/>
              <a:buChar char="v"/>
            </a:pPr>
            <a:r>
              <a:rPr lang="en-US" dirty="0">
                <a:sym typeface="Hind"/>
              </a:rPr>
              <a:t>Parent and Family Engagement </a:t>
            </a:r>
            <a:r>
              <a:rPr lang="en-US" dirty="0">
                <a:solidFill>
                  <a:schemeClr val="tx1"/>
                </a:solidFill>
                <a:latin typeface="+mn-lt"/>
                <a:sym typeface="Hind"/>
              </a:rPr>
              <a:t>Events/Nights		</a:t>
            </a:r>
          </a:p>
          <a:p>
            <a:pPr marL="171450" lvl="0" indent="-171450">
              <a:spcBef>
                <a:spcPts val="600"/>
              </a:spcBef>
              <a:buClr>
                <a:srgbClr val="1C4587"/>
              </a:buClr>
              <a:buSzPts val="1800"/>
              <a:buFont typeface="Wingdings" panose="05000000000000000000" pitchFamily="2" charset="2"/>
              <a:buChar char="v"/>
            </a:pPr>
            <a:r>
              <a:rPr lang="en-US" dirty="0">
                <a:solidFill>
                  <a:schemeClr val="tx1"/>
                </a:solidFill>
                <a:latin typeface="+mn-lt"/>
                <a:sym typeface="Hind"/>
              </a:rPr>
              <a:t>Parent Resource Center					</a:t>
            </a:r>
            <a:endParaRPr lang="en-US" dirty="0">
              <a:sym typeface="Hind"/>
            </a:endParaRPr>
          </a:p>
          <a:p>
            <a:pPr marL="171450" lvl="0" indent="-171450">
              <a:spcBef>
                <a:spcPts val="600"/>
              </a:spcBef>
              <a:buClr>
                <a:srgbClr val="1C4587"/>
              </a:buClr>
              <a:buSzPts val="1800"/>
              <a:buFont typeface="Wingdings" panose="05000000000000000000" pitchFamily="2" charset="2"/>
              <a:buChar char="v"/>
            </a:pPr>
            <a:r>
              <a:rPr lang="en-US" dirty="0">
                <a:solidFill>
                  <a:schemeClr val="tx1"/>
                </a:solidFill>
                <a:latin typeface="+mn-lt"/>
                <a:sym typeface="Hind"/>
              </a:rPr>
              <a:t>Outreach </a:t>
            </a:r>
            <a:r>
              <a:rPr lang="en-US" dirty="0">
                <a:sym typeface="Hind"/>
              </a:rPr>
              <a:t>to Local </a:t>
            </a:r>
            <a:r>
              <a:rPr lang="en-US" dirty="0">
                <a:solidFill>
                  <a:schemeClr val="tx1"/>
                </a:solidFill>
                <a:latin typeface="+mn-lt"/>
                <a:sym typeface="Hind"/>
              </a:rPr>
              <a:t>Preschools				</a:t>
            </a:r>
          </a:p>
          <a:p>
            <a:pPr marL="171450" lvl="0" indent="-171450">
              <a:spcBef>
                <a:spcPts val="600"/>
              </a:spcBef>
              <a:buClr>
                <a:srgbClr val="1C4587"/>
              </a:buClr>
              <a:buSzPts val="1800"/>
              <a:buFont typeface="Wingdings" panose="05000000000000000000" pitchFamily="2" charset="2"/>
              <a:buChar char="v"/>
            </a:pPr>
            <a:r>
              <a:rPr lang="en-US" dirty="0">
                <a:solidFill>
                  <a:schemeClr val="tx1"/>
                </a:solidFill>
                <a:latin typeface="+mn-lt"/>
                <a:sym typeface="Hind"/>
              </a:rPr>
              <a:t>Manage provided funds to meet student needs</a:t>
            </a:r>
            <a:endParaRPr lang="en-US" b="1" dirty="0">
              <a:solidFill>
                <a:schemeClr val="tx1"/>
              </a:solidFill>
              <a:latin typeface="+mn-lt"/>
              <a:sym typeface="Hind"/>
            </a:endParaRPr>
          </a:p>
          <a:p>
            <a:pPr marL="171450" lvl="0" indent="-171450">
              <a:spcBef>
                <a:spcPts val="600"/>
              </a:spcBef>
              <a:buClr>
                <a:srgbClr val="1C4587"/>
              </a:buClr>
              <a:buSzPts val="1800"/>
              <a:buFont typeface="Wingdings" panose="05000000000000000000" pitchFamily="2" charset="2"/>
              <a:buChar char="v"/>
            </a:pPr>
            <a:r>
              <a:rPr lang="en-US" dirty="0">
                <a:solidFill>
                  <a:schemeClr val="tx1"/>
                </a:solidFill>
                <a:latin typeface="+mn-lt"/>
                <a:sym typeface="Hind"/>
              </a:rPr>
              <a:t>Professional Development with Staff</a:t>
            </a:r>
            <a:endParaRPr lang="en-US" dirty="0">
              <a:solidFill>
                <a:schemeClr val="tx1"/>
              </a:solidFill>
              <a:latin typeface="Hind"/>
              <a:sym typeface="Hi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86150" y="297488"/>
            <a:ext cx="7571700" cy="702600"/>
          </a:xfrm>
          <a:prstGeom prst="rect">
            <a:avLst/>
          </a:prstGeom>
        </p:spPr>
        <p:txBody>
          <a:bodyPr spcFirstLastPara="1" wrap="square" lIns="91425" tIns="91425" rIns="91425" bIns="91425" anchor="b" anchorCtr="0">
            <a:noAutofit/>
          </a:bodyPr>
          <a:lstStyle/>
          <a:p>
            <a:pPr lvl="0"/>
            <a:r>
              <a:rPr lang="en-US" b="1" dirty="0">
                <a:solidFill>
                  <a:schemeClr val="accent2"/>
                </a:solidFill>
              </a:rPr>
              <a:t>Our Schoolwide Requirements</a:t>
            </a:r>
            <a:endParaRPr b="1" dirty="0">
              <a:solidFill>
                <a:schemeClr val="accent2"/>
              </a:solidFill>
            </a:endParaRPr>
          </a:p>
        </p:txBody>
      </p:sp>
      <p:sp>
        <p:nvSpPr>
          <p:cNvPr id="111" name="Google Shape;111;p17"/>
          <p:cNvSpPr txBox="1">
            <a:spLocks noGrp="1"/>
          </p:cNvSpPr>
          <p:nvPr>
            <p:ph type="body" idx="1"/>
          </p:nvPr>
        </p:nvSpPr>
        <p:spPr>
          <a:xfrm>
            <a:off x="531173" y="1392865"/>
            <a:ext cx="7571700" cy="3356986"/>
          </a:xfrm>
          <a:prstGeom prst="rect">
            <a:avLst/>
          </a:prstGeom>
        </p:spPr>
        <p:txBody>
          <a:bodyPr spcFirstLastPara="1" wrap="square" lIns="91425" tIns="91425" rIns="91425" bIns="91425" anchor="t" anchorCtr="0">
            <a:noAutofit/>
          </a:bodyPr>
          <a:lstStyle/>
          <a:p>
            <a:pPr lvl="0" indent="-330200">
              <a:buClr>
                <a:schemeClr val="accent4">
                  <a:lumMod val="50000"/>
                </a:schemeClr>
              </a:buClr>
              <a:buSzPts val="1600"/>
              <a:buFont typeface="Courier New" panose="02070309020205020404" pitchFamily="49" charset="0"/>
              <a:buChar char="o"/>
            </a:pPr>
            <a:r>
              <a:rPr lang="en-US" sz="1600" dirty="0">
                <a:solidFill>
                  <a:srgbClr val="000000"/>
                </a:solidFill>
                <a:latin typeface="Hind"/>
                <a:sym typeface="Hind"/>
              </a:rPr>
              <a:t>Identifying school needs and areas requiring academic focus for improvement by reviewing student achievement data</a:t>
            </a:r>
          </a:p>
          <a:p>
            <a:pPr lvl="0" indent="-330200">
              <a:buClrTx/>
              <a:buSzPts val="1600"/>
              <a:buFont typeface="Courier New" panose="02070309020205020404" pitchFamily="49" charset="0"/>
              <a:buChar char="o"/>
            </a:pPr>
            <a:r>
              <a:rPr lang="en-US" sz="1600" dirty="0">
                <a:solidFill>
                  <a:schemeClr val="tx1"/>
                </a:solidFill>
                <a:latin typeface="Hind"/>
                <a:sym typeface="Hind"/>
              </a:rPr>
              <a:t>Setting goals for improvement, and making plans to incorporate strategies that are based on scientific research to increase student achievement</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Identifying students who will benefit from additional support</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Partnering with families in order to provide the best support possible for all students to make progress</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Providing staff with training, professional learning, resources and materials in order to enhance their teaching, and ability to work effectively with families </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Sharing of School Improvement Plan</a:t>
            </a:r>
          </a:p>
          <a:p>
            <a:pPr lvl="0" indent="-330200">
              <a:buClr>
                <a:schemeClr val="accent4">
                  <a:lumMod val="50000"/>
                </a:schemeClr>
              </a:buClr>
              <a:buSzPts val="1600"/>
              <a:buFont typeface="Courier New" panose="02070309020205020404" pitchFamily="49" charset="0"/>
              <a:buChar char="o"/>
            </a:pPr>
            <a:endParaRPr dirty="0"/>
          </a:p>
        </p:txBody>
      </p:sp>
      <p:sp>
        <p:nvSpPr>
          <p:cNvPr id="112" name="Google Shape;112;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7" name="Google Shape;127;p1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118" name="Google Shape;118;p18"/>
          <p:cNvSpPr txBox="1">
            <a:spLocks noGrp="1"/>
          </p:cNvSpPr>
          <p:nvPr>
            <p:ph type="ctrTitle" idx="4294967295"/>
          </p:nvPr>
        </p:nvSpPr>
        <p:spPr>
          <a:xfrm>
            <a:off x="0" y="88151"/>
            <a:ext cx="6570921" cy="634864"/>
          </a:xfrm>
          <a:prstGeom prst="rect">
            <a:avLst/>
          </a:prstGeom>
        </p:spPr>
        <p:txBody>
          <a:bodyPr spcFirstLastPara="1" wrap="square" lIns="91425" tIns="91425" rIns="91425" bIns="91425" anchor="b" anchorCtr="0">
            <a:noAutofit/>
          </a:bodyPr>
          <a:lstStyle/>
          <a:p>
            <a:pPr lvl="0"/>
            <a:r>
              <a:rPr lang="en-US" sz="3200" dirty="0" err="1">
                <a:solidFill>
                  <a:schemeClr val="accent2"/>
                </a:solidFill>
                <a:latin typeface="Roboto Slab" panose="020B0604020202020204" charset="0"/>
                <a:ea typeface="Roboto Slab" panose="020B0604020202020204" charset="0"/>
                <a:sym typeface="Hind"/>
              </a:rPr>
              <a:t>Panter</a:t>
            </a:r>
            <a:r>
              <a:rPr lang="en-US" sz="3200" dirty="0">
                <a:solidFill>
                  <a:schemeClr val="accent2"/>
                </a:solidFill>
                <a:latin typeface="Roboto Slab" panose="020B0604020202020204" charset="0"/>
                <a:ea typeface="Roboto Slab" panose="020B0604020202020204" charset="0"/>
                <a:sym typeface="Hind"/>
              </a:rPr>
              <a:t> Schoolwide Program: </a:t>
            </a:r>
            <a:endParaRPr sz="3200" b="1" dirty="0">
              <a:solidFill>
                <a:schemeClr val="tx1"/>
              </a:solidFill>
              <a:highlight>
                <a:srgbClr val="00FFFF"/>
              </a:highlight>
              <a:latin typeface="Roboto Slab" panose="020B0604020202020204" charset="0"/>
              <a:ea typeface="Roboto Slab" panose="020B0604020202020204" charset="0"/>
            </a:endParaRPr>
          </a:p>
        </p:txBody>
      </p:sp>
      <p:cxnSp>
        <p:nvCxnSpPr>
          <p:cNvPr id="120" name="Google Shape;120;p18"/>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451750" y="11821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cxnSpLocks/>
          </p:cNvCxnSpPr>
          <p:nvPr/>
        </p:nvCxnSpPr>
        <p:spPr>
          <a:xfrm rot="10800000">
            <a:off x="7601250" y="18360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2" name="Rectangle 1">
            <a:extLst>
              <a:ext uri="{FF2B5EF4-FFF2-40B4-BE49-F238E27FC236}">
                <a16:creationId xmlns:a16="http://schemas.microsoft.com/office/drawing/2014/main" id="{8A2EA3AF-78C8-4EA0-837A-7525C02ACBE4}"/>
              </a:ext>
            </a:extLst>
          </p:cNvPr>
          <p:cNvSpPr/>
          <p:nvPr/>
        </p:nvSpPr>
        <p:spPr>
          <a:xfrm>
            <a:off x="85062" y="723015"/>
            <a:ext cx="6108417" cy="3574312"/>
          </a:xfrm>
          <a:prstGeom prst="rect">
            <a:avLst/>
          </a:prstGeom>
        </p:spPr>
        <p:txBody>
          <a:bodyPr wrap="square">
            <a:spAutoFit/>
          </a:bodyPr>
          <a:lstStyle/>
          <a:p>
            <a:pPr lvl="0">
              <a:spcBef>
                <a:spcPts val="600"/>
              </a:spcBef>
              <a:buClr>
                <a:srgbClr val="1C4587"/>
              </a:buClr>
              <a:buSzPts val="1800"/>
            </a:pPr>
            <a:r>
              <a:rPr lang="en-US" sz="1400" dirty="0">
                <a:solidFill>
                  <a:schemeClr val="tx2">
                    <a:lumMod val="50000"/>
                  </a:schemeClr>
                </a:solidFill>
                <a:latin typeface="Hind"/>
              </a:rPr>
              <a:t>Our School Improvement Plan (schoolwide goals) include the following:</a:t>
            </a:r>
          </a:p>
          <a:p>
            <a:pPr marL="285750" marR="0" indent="-285750" algn="l">
              <a:lnSpc>
                <a:spcPct val="119000"/>
              </a:lnSpc>
              <a:spcBef>
                <a:spcPts val="0"/>
              </a:spcBef>
              <a:spcAft>
                <a:spcPts val="600"/>
              </a:spcAft>
              <a:buFont typeface="Arial" panose="020B0604020202020204" pitchFamily="34" charset="0"/>
              <a:buChar char="•"/>
            </a:pPr>
            <a:r>
              <a:rPr lang="en-US" sz="1350" b="1" kern="1400" dirty="0">
                <a:ln>
                  <a:noFill/>
                </a:ln>
                <a:solidFill>
                  <a:schemeClr val="accent1"/>
                </a:solidFill>
                <a:effectLst/>
              </a:rPr>
              <a:t>3rd-5th Grade students scoring proficient and advanced on the ELA Georgia Milestones will increase from 38% in Spring 2023 to 50% in Spring 2024.</a:t>
            </a:r>
            <a:r>
              <a:rPr lang="en-US" sz="1200" b="1" kern="1400" dirty="0">
                <a:ln>
                  <a:noFill/>
                </a:ln>
                <a:solidFill>
                  <a:schemeClr val="accent1"/>
                </a:solidFill>
                <a:effectLst/>
              </a:rPr>
              <a:t>​ </a:t>
            </a:r>
          </a:p>
          <a:p>
            <a:pPr marL="285750" marR="0" indent="-285750" algn="l">
              <a:lnSpc>
                <a:spcPct val="119000"/>
              </a:lnSpc>
              <a:spcBef>
                <a:spcPts val="0"/>
              </a:spcBef>
              <a:spcAft>
                <a:spcPts val="600"/>
              </a:spcAft>
              <a:buFont typeface="Arial" panose="020B0604020202020204" pitchFamily="34" charset="0"/>
              <a:buChar char="•"/>
            </a:pPr>
            <a:r>
              <a:rPr lang="en-US" sz="1350" b="1" kern="1400" dirty="0">
                <a:ln>
                  <a:noFill/>
                </a:ln>
                <a:solidFill>
                  <a:schemeClr val="accent1"/>
                </a:solidFill>
                <a:effectLst/>
              </a:rPr>
              <a:t>3rd-5th Grade students scoring proficient and advanced on the Math Georgia Milestones will increase from </a:t>
            </a:r>
            <a:r>
              <a:rPr lang="en-US" sz="1350" b="1" kern="1400" dirty="0">
                <a:solidFill>
                  <a:schemeClr val="accent1"/>
                </a:solidFill>
              </a:rPr>
              <a:t>51</a:t>
            </a:r>
            <a:r>
              <a:rPr lang="en-US" sz="1350" b="1" kern="1400" dirty="0">
                <a:ln>
                  <a:noFill/>
                </a:ln>
                <a:solidFill>
                  <a:schemeClr val="accent1"/>
                </a:solidFill>
                <a:effectLst/>
              </a:rPr>
              <a:t>% in Spring 2023 to 55% in Spring 2024.​ </a:t>
            </a:r>
          </a:p>
          <a:p>
            <a:pPr marL="0" indent="0">
              <a:buNone/>
            </a:pPr>
            <a:endParaRPr lang="en-US" sz="800" dirty="0">
              <a:solidFill>
                <a:schemeClr val="tx2">
                  <a:lumMod val="50000"/>
                </a:schemeClr>
              </a:solidFill>
              <a:latin typeface="Hind"/>
            </a:endParaRPr>
          </a:p>
          <a:p>
            <a:pPr marL="0" indent="0">
              <a:buNone/>
            </a:pPr>
            <a:r>
              <a:rPr lang="en-US" sz="1400" dirty="0">
                <a:solidFill>
                  <a:schemeClr val="tx2">
                    <a:lumMod val="50000"/>
                  </a:schemeClr>
                </a:solidFill>
                <a:latin typeface="+mn-lt"/>
              </a:rPr>
              <a:t>The programs and supports in place to help us achieve these goals:</a:t>
            </a:r>
          </a:p>
          <a:p>
            <a:pPr marL="285750" indent="-285750">
              <a:buFont typeface="Wingdings" panose="05000000000000000000" pitchFamily="2" charset="2"/>
              <a:buChar char="ü"/>
            </a:pPr>
            <a:r>
              <a:rPr lang="en-US" sz="1400" dirty="0">
                <a:solidFill>
                  <a:schemeClr val="tx2">
                    <a:lumMod val="50000"/>
                  </a:schemeClr>
                </a:solidFill>
                <a:latin typeface="+mn-lt"/>
              </a:rPr>
              <a:t>Professional Learning with Staff         </a:t>
            </a:r>
          </a:p>
          <a:p>
            <a:pPr marL="285750" indent="-285750">
              <a:buFont typeface="Wingdings" panose="05000000000000000000" pitchFamily="2" charset="2"/>
              <a:buChar char="ü"/>
            </a:pPr>
            <a:r>
              <a:rPr lang="en-US" sz="1400" dirty="0">
                <a:solidFill>
                  <a:schemeClr val="tx2">
                    <a:lumMod val="50000"/>
                  </a:schemeClr>
                </a:solidFill>
                <a:latin typeface="+mn-lt"/>
              </a:rPr>
              <a:t>Increased Resources Provided (human and material)</a:t>
            </a:r>
          </a:p>
          <a:p>
            <a:pPr marL="285750" indent="-285750">
              <a:buFont typeface="Wingdings" panose="05000000000000000000" pitchFamily="2" charset="2"/>
              <a:buChar char="ü"/>
            </a:pPr>
            <a:r>
              <a:rPr lang="en-US" sz="1400" dirty="0">
                <a:solidFill>
                  <a:schemeClr val="tx2">
                    <a:lumMod val="50000"/>
                  </a:schemeClr>
                </a:solidFill>
                <a:latin typeface="+mn-lt"/>
              </a:rPr>
              <a:t>Increased Parent Engagement and Involvement</a:t>
            </a:r>
          </a:p>
          <a:p>
            <a:pPr marL="0" indent="0">
              <a:buNone/>
            </a:pPr>
            <a:endParaRPr lang="en-US" sz="600" dirty="0">
              <a:solidFill>
                <a:schemeClr val="tx2">
                  <a:lumMod val="50000"/>
                </a:schemeClr>
              </a:solidFill>
              <a:latin typeface="+mn-lt"/>
            </a:endParaRPr>
          </a:p>
          <a:p>
            <a:pPr marL="0" indent="0">
              <a:buNone/>
            </a:pPr>
            <a:r>
              <a:rPr lang="en-US" sz="1400" dirty="0" err="1">
                <a:solidFill>
                  <a:schemeClr val="accent1"/>
                </a:solidFill>
                <a:latin typeface="+mn-lt"/>
              </a:rPr>
              <a:t>Panter</a:t>
            </a:r>
            <a:r>
              <a:rPr lang="en-US" sz="1400" dirty="0">
                <a:solidFill>
                  <a:schemeClr val="accent1"/>
                </a:solidFill>
                <a:latin typeface="+mn-lt"/>
              </a:rPr>
              <a:t> Elementary </a:t>
            </a:r>
            <a:r>
              <a:rPr lang="en-US" sz="1400" u="sng" dirty="0">
                <a:solidFill>
                  <a:schemeClr val="accent1"/>
                </a:solidFill>
                <a:latin typeface="+mn-lt"/>
              </a:rPr>
              <a:t>S</a:t>
            </a:r>
            <a:r>
              <a:rPr lang="en-US" sz="1400" u="sng" dirty="0">
                <a:solidFill>
                  <a:schemeClr val="accent1"/>
                </a:solidFill>
                <a:latin typeface="+mn-lt"/>
                <a:hlinkClick r:id="rId3">
                  <a:extLst>
                    <a:ext uri="{A12FA001-AC4F-418D-AE19-62706E023703}">
                      <ahyp:hlinkClr xmlns:ahyp="http://schemas.microsoft.com/office/drawing/2018/hyperlinkcolor" val="tx"/>
                    </a:ext>
                  </a:extLst>
                </a:hlinkClick>
              </a:rPr>
              <a:t>tate’s Grades Report</a:t>
            </a:r>
            <a:r>
              <a:rPr lang="en-US" sz="1400" u="sng" dirty="0">
                <a:solidFill>
                  <a:schemeClr val="accent1"/>
                </a:solidFill>
                <a:latin typeface="+mn-lt"/>
              </a:rPr>
              <a:t> </a:t>
            </a:r>
            <a:endParaRPr lang="en-US" sz="1400" dirty="0">
              <a:solidFill>
                <a:schemeClr val="accent1"/>
              </a:solidFill>
              <a:latin typeface="+mn-lt"/>
            </a:endParaRPr>
          </a:p>
          <a:p>
            <a:pPr marL="0" indent="0">
              <a:buNone/>
            </a:pPr>
            <a:endParaRPr lang="en-US" dirty="0">
              <a:solidFill>
                <a:schemeClr val="tx2">
                  <a:lumMod val="50000"/>
                </a:schemeClr>
              </a:solidFill>
              <a:latin typeface="Hind"/>
            </a:endParaRPr>
          </a:p>
          <a:p>
            <a:pPr marL="0" indent="0">
              <a:buNone/>
            </a:pPr>
            <a:endParaRPr lang="en-US" dirty="0">
              <a:solidFill>
                <a:schemeClr val="tx2">
                  <a:lumMod val="50000"/>
                </a:schemeClr>
              </a:solidFill>
              <a:latin typeface="Hind"/>
            </a:endParaRPr>
          </a:p>
          <a:p>
            <a:pPr marL="0" indent="0">
              <a:buNone/>
            </a:pPr>
            <a:endParaRPr lang="en-US" dirty="0">
              <a:solidFill>
                <a:schemeClr val="tx2">
                  <a:lumMod val="50000"/>
                </a:schemeClr>
              </a:solidFill>
              <a:latin typeface="Hind"/>
            </a:endParaRPr>
          </a:p>
        </p:txBody>
      </p:sp>
      <p:sp>
        <p:nvSpPr>
          <p:cNvPr id="8" name="Google Shape;123;p18">
            <a:extLst>
              <a:ext uri="{FF2B5EF4-FFF2-40B4-BE49-F238E27FC236}">
                <a16:creationId xmlns:a16="http://schemas.microsoft.com/office/drawing/2014/main" id="{07406DD4-BD95-4D55-834D-DBECDC77ADC4}"/>
              </a:ext>
            </a:extLst>
          </p:cNvPr>
          <p:cNvSpPr/>
          <p:nvPr/>
        </p:nvSpPr>
        <p:spPr>
          <a:xfrm>
            <a:off x="5972411" y="1015050"/>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124;p18">
            <a:extLst>
              <a:ext uri="{FF2B5EF4-FFF2-40B4-BE49-F238E27FC236}">
                <a16:creationId xmlns:a16="http://schemas.microsoft.com/office/drawing/2014/main" id="{1B10842F-2C11-4DF2-A77E-F7DED0AC3D40}"/>
              </a:ext>
            </a:extLst>
          </p:cNvPr>
          <p:cNvGrpSpPr/>
          <p:nvPr/>
        </p:nvGrpSpPr>
        <p:grpSpPr>
          <a:xfrm>
            <a:off x="6321369" y="1313225"/>
            <a:ext cx="878284" cy="816182"/>
            <a:chOff x="5972700" y="2330200"/>
            <a:chExt cx="411625" cy="387275"/>
          </a:xfrm>
        </p:grpSpPr>
        <p:sp>
          <p:nvSpPr>
            <p:cNvPr id="10" name="Google Shape;125;p18">
              <a:extLst>
                <a:ext uri="{FF2B5EF4-FFF2-40B4-BE49-F238E27FC236}">
                  <a16:creationId xmlns:a16="http://schemas.microsoft.com/office/drawing/2014/main" id="{EEB649E7-40E0-4C6A-AE5A-E5767BCB5015}"/>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91EA"/>
                </a:solidFill>
              </a:endParaRPr>
            </a:p>
          </p:txBody>
        </p:sp>
        <p:sp>
          <p:nvSpPr>
            <p:cNvPr id="11" name="Google Shape;126;p18">
              <a:extLst>
                <a:ext uri="{FF2B5EF4-FFF2-40B4-BE49-F238E27FC236}">
                  <a16:creationId xmlns:a16="http://schemas.microsoft.com/office/drawing/2014/main" id="{86F22F09-20F8-4213-AA03-E05F1B9D3003}"/>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91EA"/>
                </a:solidFill>
              </a:endParaRPr>
            </a:p>
          </p:txBody>
        </p:sp>
      </p:grpSp>
    </p:spTree>
    <p:extLst>
      <p:ext uri="{BB962C8B-B14F-4D97-AF65-F5344CB8AC3E}">
        <p14:creationId xmlns:p14="http://schemas.microsoft.com/office/powerpoint/2010/main" val="77317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19"/>
          <p:cNvSpPr txBox="1">
            <a:spLocks noGrp="1"/>
          </p:cNvSpPr>
          <p:nvPr>
            <p:ph type="title"/>
          </p:nvPr>
        </p:nvSpPr>
        <p:spPr>
          <a:xfrm>
            <a:off x="786150" y="286855"/>
            <a:ext cx="7571700" cy="702600"/>
          </a:xfrm>
          <a:prstGeom prst="rect">
            <a:avLst/>
          </a:prstGeom>
        </p:spPr>
        <p:txBody>
          <a:bodyPr spcFirstLastPara="1" wrap="square" lIns="91425" tIns="91425" rIns="91425" bIns="91425" anchor="b" anchorCtr="0">
            <a:noAutofit/>
          </a:bodyPr>
          <a:lstStyle/>
          <a:p>
            <a:pPr lvl="0"/>
            <a:r>
              <a:rPr lang="en-US" dirty="0">
                <a:solidFill>
                  <a:schemeClr val="accent2"/>
                </a:solidFill>
                <a:latin typeface="+mn-lt"/>
              </a:rPr>
              <a:t>Curriculum Used at </a:t>
            </a:r>
            <a:r>
              <a:rPr lang="en-US" dirty="0" err="1">
                <a:solidFill>
                  <a:schemeClr val="accent2"/>
                </a:solidFill>
                <a:latin typeface="+mn-lt"/>
              </a:rPr>
              <a:t>Panter</a:t>
            </a:r>
            <a:endParaRPr dirty="0">
              <a:solidFill>
                <a:schemeClr val="accent2"/>
              </a:solidFill>
              <a:latin typeface="+mn-lt"/>
            </a:endParaRPr>
          </a:p>
        </p:txBody>
      </p:sp>
      <p:sp>
        <p:nvSpPr>
          <p:cNvPr id="135" name="Google Shape;135;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4" name="Rectangle 3">
            <a:extLst>
              <a:ext uri="{FF2B5EF4-FFF2-40B4-BE49-F238E27FC236}">
                <a16:creationId xmlns:a16="http://schemas.microsoft.com/office/drawing/2014/main" id="{21F52CCA-49F6-48BE-9BE1-3F0D78769350}"/>
              </a:ext>
            </a:extLst>
          </p:cNvPr>
          <p:cNvSpPr/>
          <p:nvPr/>
        </p:nvSpPr>
        <p:spPr>
          <a:xfrm>
            <a:off x="786150" y="1277539"/>
            <a:ext cx="7230799" cy="3636893"/>
          </a:xfrm>
          <a:prstGeom prst="rect">
            <a:avLst/>
          </a:prstGeom>
        </p:spPr>
        <p:txBody>
          <a:bodyPr wrap="square">
            <a:spAutoFit/>
          </a:bodyPr>
          <a:lstStyle/>
          <a:p>
            <a:pPr lvl="0" defTabSz="457200">
              <a:spcBef>
                <a:spcPts val="1000"/>
              </a:spcBef>
              <a:buClr>
                <a:srgbClr val="1E5155">
                  <a:lumMod val="40000"/>
                  <a:lumOff val="60000"/>
                </a:srgbClr>
              </a:buClr>
              <a:buSzPct val="80000"/>
            </a:pPr>
            <a:r>
              <a:rPr lang="en-US" sz="1400" kern="1200" dirty="0">
                <a:solidFill>
                  <a:schemeClr val="tx1"/>
                </a:solidFill>
                <a:latin typeface="Arial" panose="020B0604020202020204" pitchFamily="34" charset="0"/>
                <a:cs typeface="Arial" panose="020B0604020202020204" pitchFamily="34" charset="0"/>
              </a:rPr>
              <a:t>Academic standards are important because they provide an important first step in preparing our students for the future-a clear roadmap for learning for teachers, parents, and students. Having clearly defined goals helps families and teachers work together to ensure that students succeed.  They also will help your child develop critical thinking skills that will prepare him or her for college and career.</a:t>
            </a:r>
          </a:p>
          <a:p>
            <a:pPr lvl="0" defTabSz="457200">
              <a:spcBef>
                <a:spcPts val="1000"/>
              </a:spcBef>
              <a:buClr>
                <a:srgbClr val="1E5155">
                  <a:lumMod val="40000"/>
                  <a:lumOff val="60000"/>
                </a:srgbClr>
              </a:buClr>
              <a:buSzPct val="80000"/>
            </a:pPr>
            <a:endParaRPr lang="en-US" sz="1400" kern="1200" dirty="0">
              <a:solidFill>
                <a:schemeClr val="tx1"/>
              </a:solidFill>
              <a:latin typeface="Arial" panose="020B0604020202020204" pitchFamily="34" charset="0"/>
              <a:cs typeface="Arial" panose="020B0604020202020204" pitchFamily="34" charset="0"/>
            </a:endParaRPr>
          </a:p>
          <a:p>
            <a:pPr marL="285750" lvl="0" indent="-285750" defTabSz="457200">
              <a:spcBef>
                <a:spcPts val="1000"/>
              </a:spcBef>
              <a:buClr>
                <a:srgbClr val="1E5155">
                  <a:lumMod val="40000"/>
                  <a:lumOff val="60000"/>
                </a:srgbClr>
              </a:buClr>
              <a:buSzPct val="80000"/>
              <a:buFont typeface="Arial" panose="020B0604020202020204" pitchFamily="34" charset="0"/>
              <a:buChar char="•"/>
            </a:pPr>
            <a:r>
              <a:rPr lang="en-US" sz="1600" dirty="0">
                <a:solidFill>
                  <a:schemeClr val="accent1"/>
                </a:solidFill>
                <a:hlinkClick r:id="rId3">
                  <a:extLst>
                    <a:ext uri="{A12FA001-AC4F-418D-AE19-62706E023703}">
                      <ahyp:hlinkClr xmlns:ahyp="http://schemas.microsoft.com/office/drawing/2018/hyperlinkcolor" val="tx"/>
                    </a:ext>
                  </a:extLst>
                </a:hlinkClick>
              </a:rPr>
              <a:t>Georgia Standards of Excellence (GSE)</a:t>
            </a:r>
            <a:endParaRPr lang="en-US" sz="1600" kern="1200" dirty="0">
              <a:solidFill>
                <a:schemeClr val="accent1"/>
              </a:solidFill>
              <a:cs typeface="Arial" panose="020B0604020202020204" pitchFamily="34" charset="0"/>
            </a:endParaRPr>
          </a:p>
          <a:p>
            <a:pPr marL="285750" lvl="0" indent="-285750" defTabSz="457200">
              <a:spcBef>
                <a:spcPts val="1000"/>
              </a:spcBef>
              <a:buClr>
                <a:srgbClr val="1E5155">
                  <a:lumMod val="40000"/>
                  <a:lumOff val="60000"/>
                </a:srgbClr>
              </a:buClr>
              <a:buSzPct val="80000"/>
              <a:buFont typeface="Arial" panose="020B0604020202020204" pitchFamily="34" charset="0"/>
              <a:buChar char="•"/>
            </a:pPr>
            <a:r>
              <a:rPr lang="en-US" sz="1400" kern="1200" dirty="0">
                <a:solidFill>
                  <a:schemeClr val="tx1"/>
                </a:solidFill>
                <a:latin typeface="Arial" panose="020B0604020202020204" pitchFamily="34" charset="0"/>
                <a:cs typeface="Arial" panose="020B0604020202020204" pitchFamily="34" charset="0"/>
              </a:rPr>
              <a:t>Bookworms Reading-  Shared Reading and Differentiated Instruction</a:t>
            </a:r>
          </a:p>
          <a:p>
            <a:pPr marL="285750" lvl="0" indent="-285750" defTabSz="457200">
              <a:spcBef>
                <a:spcPts val="1000"/>
              </a:spcBef>
              <a:buClr>
                <a:srgbClr val="1E5155">
                  <a:lumMod val="40000"/>
                  <a:lumOff val="60000"/>
                </a:srgbClr>
              </a:buClr>
              <a:buSzPct val="80000"/>
              <a:buFont typeface="Arial" panose="020B0604020202020204" pitchFamily="34" charset="0"/>
              <a:buChar char="•"/>
            </a:pPr>
            <a:r>
              <a:rPr lang="en-US" sz="1400" kern="1200" dirty="0">
                <a:solidFill>
                  <a:schemeClr val="tx1"/>
                </a:solidFill>
                <a:latin typeface="Arial" panose="020B0604020202020204" pitchFamily="34" charset="0"/>
                <a:cs typeface="Arial" panose="020B0604020202020204" pitchFamily="34" charset="0"/>
              </a:rPr>
              <a:t>Bookworms Writing-  Interactive Reading and Writing Curriculum</a:t>
            </a:r>
          </a:p>
          <a:p>
            <a:pPr marL="285750" lvl="0" indent="-285750" defTabSz="457200">
              <a:spcBef>
                <a:spcPts val="1000"/>
              </a:spcBef>
              <a:buClr>
                <a:srgbClr val="1E5155">
                  <a:lumMod val="40000"/>
                  <a:lumOff val="60000"/>
                </a:srgbClr>
              </a:buClr>
              <a:buSzPct val="80000"/>
              <a:buFont typeface="Arial" panose="020B0604020202020204" pitchFamily="34" charset="0"/>
              <a:buChar char="•"/>
            </a:pPr>
            <a:r>
              <a:rPr lang="en-US" sz="1400" kern="1200" dirty="0">
                <a:solidFill>
                  <a:schemeClr val="tx1"/>
                </a:solidFill>
                <a:latin typeface="Arial" panose="020B0604020202020204" pitchFamily="34" charset="0"/>
                <a:cs typeface="Arial" panose="020B0604020202020204" pitchFamily="34" charset="0"/>
              </a:rPr>
              <a:t>Mathematics-  Illustrative Math &amp; Do the Math (Differentiated Instruction)</a:t>
            </a:r>
          </a:p>
          <a:p>
            <a:pPr marL="285750" lvl="0" indent="-285750" defTabSz="457200">
              <a:spcBef>
                <a:spcPts val="1000"/>
              </a:spcBef>
              <a:buClr>
                <a:srgbClr val="1E5155">
                  <a:lumMod val="40000"/>
                  <a:lumOff val="60000"/>
                </a:srgbClr>
              </a:buClr>
              <a:buSzPct val="80000"/>
              <a:buFont typeface="Arial" panose="020B0604020202020204" pitchFamily="34" charset="0"/>
              <a:buChar char="•"/>
            </a:pPr>
            <a:r>
              <a:rPr lang="en-US" sz="1400" kern="1200" dirty="0">
                <a:solidFill>
                  <a:schemeClr val="tx1"/>
                </a:solidFill>
                <a:latin typeface="Arial" panose="020B0604020202020204" pitchFamily="34" charset="0"/>
                <a:cs typeface="Arial" panose="020B0604020202020204" pitchFamily="34" charset="0"/>
              </a:rPr>
              <a:t>Social Studies and Science- GA Standards based on Grade Level curriculum</a:t>
            </a:r>
          </a:p>
          <a:p>
            <a:pPr lvl="0" defTabSz="457200">
              <a:spcBef>
                <a:spcPts val="1000"/>
              </a:spcBef>
              <a:buClr>
                <a:srgbClr val="1E5155">
                  <a:lumMod val="40000"/>
                  <a:lumOff val="60000"/>
                </a:srgbClr>
              </a:buClr>
              <a:buSzPct val="80000"/>
            </a:pPr>
            <a:r>
              <a:rPr lang="en-US" kern="1200" dirty="0">
                <a:solidFill>
                  <a:srgbClr val="FF0000"/>
                </a:solidFill>
                <a:latin typeface="Hind"/>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832684" y="258864"/>
            <a:ext cx="7571700" cy="1006409"/>
          </a:xfrm>
          <a:prstGeom prst="rect">
            <a:avLst/>
          </a:prstGeom>
        </p:spPr>
        <p:txBody>
          <a:bodyPr spcFirstLastPara="1" wrap="square" lIns="91425" tIns="91425" rIns="91425" bIns="91425" anchor="b" anchorCtr="0">
            <a:noAutofit/>
          </a:bodyPr>
          <a:lstStyle/>
          <a:p>
            <a:pPr algn="ctr"/>
            <a:r>
              <a:rPr lang="en-US" sz="2400" b="1" dirty="0">
                <a:latin typeface="+mn-lt"/>
                <a:cs typeface="Arial" panose="020B0604020202020204" pitchFamily="34" charset="0"/>
              </a:rPr>
              <a:t>Tests and Assessments for Students in Elementary Grades</a:t>
            </a:r>
            <a:br>
              <a:rPr lang="en-US" sz="2000" b="1" dirty="0">
                <a:latin typeface="+mn-lt"/>
                <a:cs typeface="Arial" panose="020B0604020202020204" pitchFamily="34" charset="0"/>
              </a:rPr>
            </a:br>
            <a:r>
              <a:rPr lang="en-US" sz="2000" b="1" kern="1200" dirty="0">
                <a:solidFill>
                  <a:schemeClr val="accent1"/>
                </a:solidFill>
                <a:latin typeface="+mn-lt"/>
                <a:ea typeface="+mj-ea"/>
                <a:cs typeface="Arial"/>
                <a:sym typeface="Arial"/>
              </a:rPr>
              <a:t>Tests and assessments include those provided by the school (teachers), the county, and the state:</a:t>
            </a:r>
            <a:endParaRPr dirty="0">
              <a:latin typeface="+mn-lt"/>
              <a:cs typeface="Arial" panose="020B0604020202020204" pitchFamily="34" charset="0"/>
            </a:endParaRPr>
          </a:p>
        </p:txBody>
      </p:sp>
      <p:sp>
        <p:nvSpPr>
          <p:cNvPr id="141" name="Google Shape;141;p20"/>
          <p:cNvSpPr txBox="1">
            <a:spLocks noGrp="1"/>
          </p:cNvSpPr>
          <p:nvPr>
            <p:ph type="body" idx="1"/>
          </p:nvPr>
        </p:nvSpPr>
        <p:spPr>
          <a:xfrm>
            <a:off x="786149" y="972098"/>
            <a:ext cx="7618235" cy="3964385"/>
          </a:xfrm>
          <a:prstGeom prst="rect">
            <a:avLst/>
          </a:prstGeom>
        </p:spPr>
        <p:txBody>
          <a:bodyPr spcFirstLastPara="1" wrap="square" lIns="91425" tIns="91425" rIns="91425" bIns="91425" anchor="t" anchorCtr="0">
            <a:noAutofit/>
          </a:bodyPr>
          <a:lstStyle/>
          <a:p>
            <a:pPr marL="342900" lvl="0" algn="ctr" defTabSz="457200">
              <a:spcBef>
                <a:spcPts val="0"/>
              </a:spcBef>
              <a:buClr>
                <a:srgbClr val="1E5155">
                  <a:lumMod val="40000"/>
                  <a:lumOff val="60000"/>
                </a:srgbClr>
              </a:buClr>
              <a:buSzPct val="80000"/>
              <a:buNone/>
            </a:pPr>
            <a:endParaRPr lang="en-US" b="1" kern="1200" dirty="0">
              <a:solidFill>
                <a:schemeClr val="accent1"/>
              </a:solidFill>
              <a:latin typeface="+mj-lt"/>
              <a:ea typeface="+mj-ea"/>
              <a:cs typeface="Arial"/>
              <a:sym typeface="Arial"/>
            </a:endParaRPr>
          </a:p>
          <a:p>
            <a:pPr marL="342900" lvl="0" defTabSz="457200">
              <a:spcBef>
                <a:spcPts val="0"/>
              </a:spcBef>
              <a:buClr>
                <a:srgbClr val="1E5155">
                  <a:lumMod val="40000"/>
                  <a:lumOff val="60000"/>
                </a:srgbClr>
              </a:buClr>
              <a:buSzPct val="80000"/>
              <a:buNone/>
            </a:pPr>
            <a:endParaRPr lang="en-US" sz="2400" b="1" kern="1200" dirty="0">
              <a:solidFill>
                <a:schemeClr val="tx1"/>
              </a:solidFill>
              <a:latin typeface="+mj-lt"/>
              <a:ea typeface="+mj-ea"/>
              <a:cs typeface="Arial"/>
              <a:sym typeface="Arial"/>
            </a:endParaRPr>
          </a:p>
          <a:p>
            <a:pPr marL="342900" lvl="0" defTabSz="457200">
              <a:spcBef>
                <a:spcPts val="0"/>
              </a:spcBef>
              <a:buClr>
                <a:srgbClr val="1E5155">
                  <a:lumMod val="40000"/>
                  <a:lumOff val="60000"/>
                </a:srgbClr>
              </a:buClr>
              <a:buSzPct val="80000"/>
              <a:buNone/>
            </a:pPr>
            <a:r>
              <a:rPr lang="en-US" sz="2000" b="1" kern="1200" dirty="0" err="1">
                <a:solidFill>
                  <a:schemeClr val="tx1"/>
                </a:solidFill>
                <a:ea typeface="+mj-ea"/>
                <a:cs typeface="Arial"/>
                <a:sym typeface="Arial"/>
              </a:rPr>
              <a:t>Panter</a:t>
            </a:r>
            <a:r>
              <a:rPr lang="en-US" sz="2000" b="1" kern="1200" dirty="0">
                <a:solidFill>
                  <a:schemeClr val="tx1"/>
                </a:solidFill>
                <a:ea typeface="+mj-ea"/>
                <a:cs typeface="Arial"/>
                <a:sym typeface="Arial"/>
              </a:rPr>
              <a:t> -      </a:t>
            </a:r>
            <a:r>
              <a:rPr lang="en-US" sz="1800" b="1" u="sng" kern="1200" dirty="0">
                <a:solidFill>
                  <a:schemeClr val="accent1"/>
                </a:solidFill>
                <a:ea typeface="+mj-ea"/>
                <a:cs typeface="Arial"/>
                <a:sym typeface="Arial"/>
              </a:rPr>
              <a:t>School wide</a:t>
            </a:r>
            <a:r>
              <a:rPr lang="en-US" sz="1800" b="1" kern="1200" dirty="0">
                <a:solidFill>
                  <a:schemeClr val="accent1"/>
                </a:solidFill>
                <a:ea typeface="+mj-ea"/>
                <a:cs typeface="Arial"/>
                <a:sym typeface="Arial"/>
              </a:rPr>
              <a:t>:  </a:t>
            </a:r>
            <a:r>
              <a:rPr lang="en-US" b="1" dirty="0" err="1">
                <a:solidFill>
                  <a:schemeClr val="accent1"/>
                </a:solidFill>
                <a:ea typeface="+mj-ea"/>
                <a:cs typeface="Arial"/>
                <a:sym typeface="Arial"/>
              </a:rPr>
              <a:t>Acadience</a:t>
            </a:r>
            <a:r>
              <a:rPr lang="en-US" sz="1800" b="1" kern="1200" dirty="0">
                <a:solidFill>
                  <a:schemeClr val="accent1"/>
                </a:solidFill>
                <a:ea typeface="+mj-ea"/>
                <a:cs typeface="Arial"/>
                <a:sym typeface="Arial"/>
              </a:rPr>
              <a:t> Benchmark, IDI (Informal Decoding Inventory), Do the Math Pre &amp; Post Module Assessments (2</a:t>
            </a:r>
            <a:r>
              <a:rPr lang="en-US" sz="1800" b="1" kern="1200" baseline="30000" dirty="0">
                <a:solidFill>
                  <a:schemeClr val="accent1"/>
                </a:solidFill>
                <a:ea typeface="+mj-ea"/>
                <a:cs typeface="Arial"/>
                <a:sym typeface="Arial"/>
              </a:rPr>
              <a:t>nd</a:t>
            </a:r>
            <a:r>
              <a:rPr lang="en-US" sz="1800" b="1" kern="1200" dirty="0">
                <a:solidFill>
                  <a:schemeClr val="accent1"/>
                </a:solidFill>
                <a:ea typeface="+mj-ea"/>
                <a:cs typeface="Arial"/>
                <a:sym typeface="Arial"/>
              </a:rPr>
              <a:t>-5</a:t>
            </a:r>
            <a:r>
              <a:rPr lang="en-US" sz="1800" b="1" kern="1200" baseline="30000" dirty="0">
                <a:solidFill>
                  <a:schemeClr val="accent1"/>
                </a:solidFill>
                <a:ea typeface="+mj-ea"/>
                <a:cs typeface="Arial"/>
                <a:sym typeface="Arial"/>
              </a:rPr>
              <a:t>th</a:t>
            </a:r>
            <a:r>
              <a:rPr lang="en-US" sz="1800" b="1" kern="1200" dirty="0">
                <a:solidFill>
                  <a:schemeClr val="accent1"/>
                </a:solidFill>
                <a:ea typeface="+mj-ea"/>
                <a:cs typeface="Arial"/>
                <a:sym typeface="Arial"/>
              </a:rPr>
              <a:t>), </a:t>
            </a:r>
          </a:p>
          <a:p>
            <a:pPr marL="342900" lvl="0" defTabSz="457200">
              <a:spcBef>
                <a:spcPts val="0"/>
              </a:spcBef>
              <a:buClr>
                <a:srgbClr val="1E5155">
                  <a:lumMod val="40000"/>
                  <a:lumOff val="60000"/>
                </a:srgbClr>
              </a:buClr>
              <a:buSzPct val="80000"/>
              <a:buNone/>
            </a:pPr>
            <a:r>
              <a:rPr lang="en-US" sz="1800" b="1" kern="1200" dirty="0">
                <a:solidFill>
                  <a:schemeClr val="tx1"/>
                </a:solidFill>
                <a:ea typeface="+mj-ea"/>
                <a:cs typeface="Arial"/>
                <a:sym typeface="Arial"/>
              </a:rPr>
              <a:t>			     </a:t>
            </a:r>
            <a:r>
              <a:rPr lang="en-US" sz="1800" b="1" u="sng" kern="1200" dirty="0">
                <a:solidFill>
                  <a:schemeClr val="accent1"/>
                </a:solidFill>
                <a:ea typeface="+mj-ea"/>
                <a:cs typeface="Arial"/>
                <a:sym typeface="Arial"/>
              </a:rPr>
              <a:t>Classroom:</a:t>
            </a:r>
            <a:r>
              <a:rPr lang="en-US" sz="1800" b="1" kern="1200" dirty="0">
                <a:solidFill>
                  <a:schemeClr val="accent1"/>
                </a:solidFill>
                <a:ea typeface="+mj-ea"/>
                <a:cs typeface="Arial"/>
                <a:sym typeface="Arial"/>
              </a:rPr>
              <a:t>  Projects, Reports, Unit/Chapter Tests, Presentations, Illustrative Math Cool Downs &amp; Checkpoints, Fact Fluency </a:t>
            </a:r>
          </a:p>
          <a:p>
            <a:pPr marL="342900" lvl="0" defTabSz="457200">
              <a:spcBef>
                <a:spcPts val="0"/>
              </a:spcBef>
              <a:buClr>
                <a:srgbClr val="1E5155">
                  <a:lumMod val="40000"/>
                  <a:lumOff val="60000"/>
                </a:srgbClr>
              </a:buClr>
              <a:buSzPct val="80000"/>
              <a:buNone/>
            </a:pPr>
            <a:endParaRPr lang="en-US" sz="1200" b="1" kern="1200" dirty="0">
              <a:solidFill>
                <a:srgbClr val="00B0F0"/>
              </a:solidFill>
              <a:ea typeface="+mj-ea"/>
              <a:cs typeface="Arial"/>
              <a:sym typeface="Arial"/>
            </a:endParaRPr>
          </a:p>
          <a:p>
            <a:pPr marL="342900" lvl="0" defTabSz="457200">
              <a:spcBef>
                <a:spcPts val="0"/>
              </a:spcBef>
              <a:buClr>
                <a:srgbClr val="1E5155">
                  <a:lumMod val="40000"/>
                  <a:lumOff val="60000"/>
                </a:srgbClr>
              </a:buClr>
              <a:buSzPct val="80000"/>
              <a:buNone/>
            </a:pPr>
            <a:r>
              <a:rPr lang="en-US" sz="2000" b="1" kern="1200" dirty="0">
                <a:solidFill>
                  <a:schemeClr val="tx1"/>
                </a:solidFill>
                <a:ea typeface="+mj-ea"/>
                <a:cs typeface="Arial"/>
                <a:sym typeface="Arial"/>
              </a:rPr>
              <a:t>County </a:t>
            </a:r>
            <a:r>
              <a:rPr lang="en-US" sz="2000" b="1" kern="1200" dirty="0">
                <a:solidFill>
                  <a:schemeClr val="tx1"/>
                </a:solidFill>
                <a:cs typeface="Arial"/>
                <a:sym typeface="Arial"/>
              </a:rPr>
              <a:t>-</a:t>
            </a:r>
            <a:r>
              <a:rPr lang="en-US" sz="2000" b="1" kern="1200" dirty="0">
                <a:solidFill>
                  <a:schemeClr val="tx1"/>
                </a:solidFill>
                <a:ea typeface="+mj-ea"/>
                <a:cs typeface="Arial"/>
                <a:sym typeface="Arial"/>
              </a:rPr>
              <a:t>     </a:t>
            </a:r>
            <a:r>
              <a:rPr lang="en-US" sz="1800" b="1" kern="1200" dirty="0">
                <a:solidFill>
                  <a:schemeClr val="accent1"/>
                </a:solidFill>
                <a:ea typeface="+mj-ea"/>
                <a:cs typeface="Arial"/>
                <a:sym typeface="Arial"/>
              </a:rPr>
              <a:t>Universal Math &amp; Reading Screeners (Growth Measures), </a:t>
            </a:r>
            <a:r>
              <a:rPr lang="en-US" sz="1800" b="1" kern="1200" dirty="0" err="1">
                <a:solidFill>
                  <a:schemeClr val="accent1"/>
                </a:solidFill>
                <a:ea typeface="+mj-ea"/>
                <a:cs typeface="Arial"/>
                <a:sym typeface="Arial"/>
              </a:rPr>
              <a:t>WriteScore</a:t>
            </a:r>
            <a:r>
              <a:rPr lang="en-US" sz="1800" b="1" kern="1200" dirty="0">
                <a:solidFill>
                  <a:schemeClr val="accent1"/>
                </a:solidFill>
                <a:ea typeface="+mj-ea"/>
                <a:cs typeface="Arial"/>
                <a:sym typeface="Arial"/>
              </a:rPr>
              <a:t>: Informational, Narrative, Opinion</a:t>
            </a:r>
          </a:p>
          <a:p>
            <a:pPr marL="342900" lvl="0" defTabSz="457200">
              <a:spcBef>
                <a:spcPts val="0"/>
              </a:spcBef>
              <a:buClr>
                <a:srgbClr val="1E5155">
                  <a:lumMod val="40000"/>
                  <a:lumOff val="60000"/>
                </a:srgbClr>
              </a:buClr>
              <a:buSzPct val="80000"/>
              <a:buNone/>
            </a:pPr>
            <a:endParaRPr lang="en-US" sz="1200" b="1" kern="1200" dirty="0">
              <a:solidFill>
                <a:schemeClr val="accent1">
                  <a:lumMod val="40000"/>
                  <a:lumOff val="60000"/>
                </a:schemeClr>
              </a:solidFill>
              <a:ea typeface="+mj-ea"/>
              <a:cs typeface="Arial"/>
              <a:sym typeface="Arial"/>
            </a:endParaRPr>
          </a:p>
          <a:p>
            <a:pPr marL="342900" defTabSz="457200">
              <a:spcBef>
                <a:spcPts val="0"/>
              </a:spcBef>
              <a:buClr>
                <a:srgbClr val="1E5155">
                  <a:lumMod val="40000"/>
                  <a:lumOff val="60000"/>
                </a:srgbClr>
              </a:buClr>
              <a:buSzPct val="80000"/>
              <a:buNone/>
            </a:pPr>
            <a:r>
              <a:rPr lang="en-US" sz="2000" b="1" kern="1200" dirty="0">
                <a:solidFill>
                  <a:schemeClr val="tx1"/>
                </a:solidFill>
                <a:ea typeface="+mj-ea"/>
                <a:cs typeface="Arial"/>
                <a:sym typeface="Arial"/>
              </a:rPr>
              <a:t>State </a:t>
            </a:r>
            <a:r>
              <a:rPr lang="en-US" sz="2000" b="1" kern="1200" dirty="0">
                <a:solidFill>
                  <a:schemeClr val="tx1"/>
                </a:solidFill>
                <a:cs typeface="Arial"/>
                <a:sym typeface="Arial"/>
              </a:rPr>
              <a:t>-</a:t>
            </a:r>
            <a:r>
              <a:rPr lang="en-US" sz="2000" b="1" kern="1200" dirty="0">
                <a:solidFill>
                  <a:schemeClr val="tx1"/>
                </a:solidFill>
                <a:ea typeface="+mj-ea"/>
                <a:cs typeface="Arial"/>
                <a:sym typeface="Arial"/>
              </a:rPr>
              <a:t>         </a:t>
            </a:r>
            <a:r>
              <a:rPr lang="en-US" sz="1800" b="1" kern="1200" dirty="0">
                <a:solidFill>
                  <a:schemeClr val="accent1"/>
                </a:solidFill>
                <a:ea typeface="+mj-ea"/>
                <a:cs typeface="Arial"/>
                <a:sym typeface="Arial"/>
              </a:rPr>
              <a:t>Georgia Milestones (3-5 grades), ACCESS (ELL students), </a:t>
            </a:r>
            <a:r>
              <a:rPr lang="en-US" b="1" dirty="0">
                <a:solidFill>
                  <a:schemeClr val="accent1"/>
                </a:solidFill>
                <a:ea typeface="+mj-ea"/>
                <a:cs typeface="Arial"/>
                <a:sym typeface="Arial"/>
              </a:rPr>
              <a:t>       </a:t>
            </a:r>
            <a:r>
              <a:rPr lang="en-US" sz="1800" b="1" kern="1200" dirty="0">
                <a:solidFill>
                  <a:schemeClr val="accent1"/>
                </a:solidFill>
                <a:cs typeface="Arial"/>
                <a:sym typeface="Arial"/>
              </a:rPr>
              <a:t>GKIDS (Kindergarten)</a:t>
            </a:r>
            <a:endParaRPr lang="en-US" sz="1800" b="1" kern="1200" dirty="0">
              <a:solidFill>
                <a:schemeClr val="accent1"/>
              </a:solidFill>
              <a:ea typeface="+mj-ea"/>
              <a:cs typeface="Arial"/>
              <a:sym typeface="Arial"/>
            </a:endParaRPr>
          </a:p>
          <a:p>
            <a:pPr marL="342900" lvl="0" defTabSz="457200">
              <a:spcBef>
                <a:spcPts val="0"/>
              </a:spcBef>
              <a:buClr>
                <a:srgbClr val="1E5155">
                  <a:lumMod val="40000"/>
                  <a:lumOff val="60000"/>
                </a:srgbClr>
              </a:buClr>
              <a:buSzPct val="80000"/>
              <a:buNone/>
            </a:pPr>
            <a:endParaRPr lang="en-US" sz="1100" b="1" kern="1200" dirty="0">
              <a:solidFill>
                <a:schemeClr val="accent1">
                  <a:lumMod val="60000"/>
                  <a:lumOff val="40000"/>
                </a:schemeClr>
              </a:solidFill>
              <a:latin typeface="+mj-lt"/>
              <a:ea typeface="+mj-ea"/>
              <a:cs typeface="Arial"/>
              <a:sym typeface="Arial"/>
            </a:endParaRPr>
          </a:p>
          <a:p>
            <a:pPr marL="342900" lvl="0" algn="ctr" defTabSz="457200">
              <a:spcBef>
                <a:spcPts val="0"/>
              </a:spcBef>
              <a:buClr>
                <a:srgbClr val="1E5155">
                  <a:lumMod val="40000"/>
                  <a:lumOff val="60000"/>
                </a:srgbClr>
              </a:buClr>
              <a:buSzPct val="80000"/>
              <a:buNone/>
            </a:pPr>
            <a:endParaRPr lang="en-US" sz="1200" b="1" kern="1200" dirty="0">
              <a:solidFill>
                <a:schemeClr val="tx1"/>
              </a:solidFill>
              <a:latin typeface="+mj-lt"/>
              <a:ea typeface="+mj-ea"/>
              <a:cs typeface="Arial"/>
              <a:sym typeface="Arial"/>
            </a:endParaRPr>
          </a:p>
          <a:p>
            <a:pPr marL="342900" lvl="0" algn="ctr" defTabSz="457200">
              <a:spcBef>
                <a:spcPts val="0"/>
              </a:spcBef>
              <a:buClr>
                <a:srgbClr val="1E5155">
                  <a:lumMod val="40000"/>
                  <a:lumOff val="60000"/>
                </a:srgbClr>
              </a:buClr>
              <a:buSzPct val="80000"/>
              <a:buNone/>
            </a:pPr>
            <a:r>
              <a:rPr lang="en-US" sz="1600" b="1" kern="1200" dirty="0">
                <a:solidFill>
                  <a:schemeClr val="tx1"/>
                </a:solidFill>
                <a:latin typeface="+mj-lt"/>
                <a:ea typeface="+mj-ea"/>
                <a:cs typeface="Arial"/>
                <a:sym typeface="Arial"/>
              </a:rPr>
              <a:t>Other assessments may apply. If applicable, our school will notify parents/guardians.</a:t>
            </a:r>
          </a:p>
          <a:p>
            <a:pPr marL="342900" lvl="0" defTabSz="457200">
              <a:spcBef>
                <a:spcPts val="0"/>
              </a:spcBef>
              <a:buClr>
                <a:srgbClr val="1E5155">
                  <a:lumMod val="40000"/>
                  <a:lumOff val="60000"/>
                </a:srgbClr>
              </a:buClr>
              <a:buSzPct val="80000"/>
              <a:buNone/>
            </a:pPr>
            <a:endParaRPr dirty="0">
              <a:latin typeface="Hind"/>
            </a:endParaRPr>
          </a:p>
        </p:txBody>
      </p:sp>
      <p:sp>
        <p:nvSpPr>
          <p:cNvPr id="144" name="Google Shape;144;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1934</TotalTime>
  <Words>1341</Words>
  <Application>Microsoft Office PowerPoint</Application>
  <PresentationFormat>On-screen Show (16:9)</PresentationFormat>
  <Paragraphs>147</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Source Sans Pro</vt:lpstr>
      <vt:lpstr>Roboto Slab</vt:lpstr>
      <vt:lpstr>Wingdings</vt:lpstr>
      <vt:lpstr>Calibri Light</vt:lpstr>
      <vt:lpstr>Courier New</vt:lpstr>
      <vt:lpstr>Calibri</vt:lpstr>
      <vt:lpstr>Arial</vt:lpstr>
      <vt:lpstr>Century Gothic</vt:lpstr>
      <vt:lpstr>Hind</vt:lpstr>
      <vt:lpstr>Retrospect</vt:lpstr>
      <vt:lpstr>PowerPoint Presentation</vt:lpstr>
      <vt:lpstr>PowerPoint Presentation</vt:lpstr>
      <vt:lpstr>What Is a Title I School? </vt:lpstr>
      <vt:lpstr>Title I funds at our school are applied to:</vt:lpstr>
      <vt:lpstr>PowerPoint Presentation</vt:lpstr>
      <vt:lpstr>Our Schoolwide Requirements</vt:lpstr>
      <vt:lpstr>Panter Schoolwide Program: </vt:lpstr>
      <vt:lpstr>Curriculum Used at Panter</vt:lpstr>
      <vt:lpstr>Tests and Assessments for Students in Elementary Grades Tests and assessments include those provided by the school (teachers), the county, and the state:</vt:lpstr>
      <vt:lpstr>     Tests and Assessments for Students in Elementary Grades </vt:lpstr>
      <vt:lpstr>Georgia Milestones (Elementary)</vt:lpstr>
      <vt:lpstr>PowerPoint Presentation</vt:lpstr>
      <vt:lpstr>Teacher Professional Qualifications</vt:lpstr>
      <vt:lpstr>Parent &amp; Family Engagement Opportunities </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K. Williams</dc:creator>
  <cp:lastModifiedBy>Kimberly Chastain</cp:lastModifiedBy>
  <cp:revision>8</cp:revision>
  <dcterms:created xsi:type="dcterms:W3CDTF">2020-09-28T18:57:43Z</dcterms:created>
  <dcterms:modified xsi:type="dcterms:W3CDTF">2023-10-10T21:15:43Z</dcterms:modified>
</cp:coreProperties>
</file>